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91" r:id="rId3"/>
    <p:sldId id="309" r:id="rId4"/>
    <p:sldId id="308" r:id="rId5"/>
    <p:sldId id="307" r:id="rId6"/>
    <p:sldId id="322" r:id="rId7"/>
    <p:sldId id="312" r:id="rId8"/>
    <p:sldId id="298" r:id="rId9"/>
    <p:sldId id="311" r:id="rId10"/>
    <p:sldId id="257" r:id="rId11"/>
    <p:sldId id="282" r:id="rId12"/>
    <p:sldId id="293" r:id="rId13"/>
    <p:sldId id="273" r:id="rId14"/>
    <p:sldId id="292" r:id="rId15"/>
    <p:sldId id="260" r:id="rId16"/>
    <p:sldId id="262" r:id="rId17"/>
    <p:sldId id="313" r:id="rId18"/>
    <p:sldId id="303" r:id="rId19"/>
    <p:sldId id="264" r:id="rId20"/>
    <p:sldId id="297" r:id="rId21"/>
    <p:sldId id="310" r:id="rId22"/>
    <p:sldId id="301" r:id="rId23"/>
    <p:sldId id="314" r:id="rId24"/>
    <p:sldId id="319" r:id="rId25"/>
    <p:sldId id="318" r:id="rId26"/>
    <p:sldId id="323" r:id="rId27"/>
    <p:sldId id="324" r:id="rId28"/>
    <p:sldId id="302" r:id="rId29"/>
    <p:sldId id="295" r:id="rId30"/>
    <p:sldId id="317" r:id="rId31"/>
    <p:sldId id="316" r:id="rId32"/>
    <p:sldId id="320" r:id="rId33"/>
    <p:sldId id="268" r:id="rId34"/>
    <p:sldId id="306" r:id="rId35"/>
    <p:sldId id="321" r:id="rId3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orthuijz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FFFF"/>
    <a:srgbClr val="66FF33"/>
    <a:srgbClr val="FFFF00"/>
    <a:srgbClr val="336699"/>
    <a:srgbClr val="990099"/>
    <a:srgbClr val="008000"/>
    <a:srgbClr val="4E77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94F17BA-EF85-4166-BFED-FA38D2F6325F}" type="datetimeFigureOut">
              <a:rPr lang="nl-NL"/>
              <a:pPr>
                <a:defRPr/>
              </a:pPr>
              <a:t>14-11-2011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997CA6B-962C-42A2-BFE9-0FEF65B2A9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0C0FC5-25EE-4758-9F6B-191D58A3FE7C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584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969B76-C350-46DE-90B8-4E2AF6ED90EB}" type="slidenum">
              <a:rPr lang="nl-NL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789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218869-87D8-4D00-9B09-29BD85AA9EA3}" type="slidenum">
              <a:rPr lang="nl-NL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993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136690-3059-412B-97B8-62854D2F2820}" type="slidenum">
              <a:rPr lang="nl-NL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4198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0201F9-B91A-4D19-94FA-1853FAD02D9C}" type="slidenum">
              <a:rPr lang="nl-NL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4403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88C879-B543-454B-A665-92CB3AE8AF18}" type="slidenum">
              <a:rPr lang="nl-NL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4608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A02D6A-BA79-47B8-90FD-FA8244B3015D}" type="slidenum">
              <a:rPr lang="nl-NL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4813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7CAEAB-398F-411E-9853-67874D651016}" type="slidenum">
              <a:rPr lang="nl-NL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017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E94A0F-FDD4-419C-B3C2-B7D9A6370A9D}" type="slidenum">
              <a:rPr lang="nl-NL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222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3D580D-AE1B-4868-AD88-38F733829836}" type="slidenum">
              <a:rPr lang="nl-NL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427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EDAA9-6C85-4304-A360-2F589B057718}" type="slidenum">
              <a:rPr lang="nl-NL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9835C1-AA42-44D1-A3BB-048A878D5495}" type="slidenum">
              <a:rPr lang="nl-NL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632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AF8F27-8DFB-4AB2-B9A9-3D76BF7961C6}" type="slidenum">
              <a:rPr lang="nl-NL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5837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F037FF-6745-4911-A68D-082CCAB1410D}" type="slidenum">
              <a:rPr lang="nl-NL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6041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06AC8A-C204-4A74-8A6C-2504D95ECAC2}" type="slidenum">
              <a:rPr lang="nl-NL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6246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81029-1419-489B-A906-C88AEFD10B74}" type="slidenum">
              <a:rPr lang="nl-NL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6451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014315-AC51-49A7-B9B9-563A09B3B93D}" type="slidenum">
              <a:rPr lang="nl-NL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686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FEDB70-4AE6-4A72-B4D4-F793A00E1794}" type="slidenum">
              <a:rPr lang="nl-NL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06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3B99BC-63B0-4450-AE42-36D3F7E34BC2}" type="slidenum">
              <a:rPr lang="nl-NL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27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B56FED-B01B-40F7-A5DB-16CD4B2D1D50}" type="slidenum">
              <a:rPr lang="nl-NL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475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99AEAE-A0FF-4AAC-91A8-6570D9B1D641}" type="slidenum">
              <a:rPr lang="nl-NL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680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2402F4-AEA6-410D-A838-FE56DD3D7D97}" type="slidenum">
              <a:rPr lang="nl-NL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4FBDA6-8F7F-4DA5-92C5-01E90B298989}" type="slidenum">
              <a:rPr lang="nl-NL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7885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C1F208-A95C-4D35-8BF2-69BCFB5F9A70}" type="slidenum">
              <a:rPr lang="nl-NL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089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560A08-8B6E-43FB-A1E0-30932BC05D41}" type="slidenum">
              <a:rPr lang="nl-NL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8294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04A06F-91CC-4577-8E3E-FC22391C5326}" type="slidenum">
              <a:rPr lang="nl-NL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F19564-2781-442A-825E-10B05A2A4BD4}" type="slidenum">
              <a:rPr lang="nl-NL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355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F82D0-FFE7-4A13-BADB-003C1D00022C}" type="slidenum">
              <a:rPr lang="nl-NL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765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0B13F9-E47A-4757-A288-E5C679F40B17}" type="slidenum">
              <a:rPr lang="nl-NL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969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E7278E-5211-46E3-8D5E-D3F98CA6885B}" type="slidenum">
              <a:rPr lang="nl-NL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174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FE9210-B433-448D-8FFD-D2010EC3A855}" type="slidenum">
              <a:rPr lang="nl-NL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0B0CD2-E8B6-4230-B00A-D89C747E2B57}" type="slidenum">
              <a:rPr lang="nl-NL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E88E5-5032-47E5-823B-EE9E136ABD85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B3CCB-2EA6-4EE6-AE14-60FAD7C50A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8655F-E2D8-40BB-BBA8-B6792060E080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66F47-6009-44CA-9974-DEF4EE49BC4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FD438-99AA-477D-A58E-811DE0A148A6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5C423-25F1-48DE-9051-7C34234849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E85AE-BC15-4B6B-81EC-C65DECE8E85E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DE00-60C6-4B10-9582-CB45A8E82E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0F120-55CF-441F-A825-5F94CC85ED9D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9787-92F4-408E-8668-7CA51D966B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C9691-9187-4D18-B1A4-32FA47D74C4A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790FF-8607-43AD-ABFB-C90177D8A47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A5E0A-C5F7-42A6-96F8-9E53F6491F55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3B61-66E9-4B7B-9843-3045C55F38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C4ADB-C062-460D-8622-60D78218F995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F64A-CDF6-4ACE-8992-CBEE2FC6C1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65194-7CA3-441F-8E84-1AA9007C650F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02D30-F8BC-4C7E-AC17-9F3081BDB3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86204-8B3B-4FE8-A0CD-0A41B14E3E4D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D5AD3-40B1-49B9-943F-6A20441411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8693F-E49A-45CC-894C-6DC6D31202F0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3EBF6-115E-43CF-A5FE-8503A1A5272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FB4C36-4C38-460B-BA57-A86CAB087DDA}" type="datetime1">
              <a:rPr lang="nl-NL"/>
              <a:pPr/>
              <a:t>14-11-2011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17E6E6-F38D-4BA1-9212-5155EB8E7C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702550" cy="225901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4000" smtClean="0"/>
              <a:t>Integraal PvE Metro Amsterdam en Systeemintegratie</a:t>
            </a:r>
            <a:br>
              <a:rPr lang="nl-NL" sz="4000" smtClean="0"/>
            </a:br>
            <a:r>
              <a:rPr lang="nl-NL" sz="4000" smtClean="0"/>
              <a:t> </a:t>
            </a:r>
            <a:br>
              <a:rPr lang="nl-NL" sz="4000" smtClean="0"/>
            </a:br>
            <a:endParaRPr lang="nl-NL" sz="400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84763"/>
            <a:ext cx="6400800" cy="1296987"/>
          </a:xfrm>
        </p:spPr>
        <p:txBody>
          <a:bodyPr/>
          <a:lstStyle/>
          <a:p>
            <a:pPr eaLnBrk="1" hangingPunct="1"/>
            <a:r>
              <a:rPr lang="nl-NL" sz="2000" smtClean="0"/>
              <a:t>CROW themabijeenkomst  Systems Engineering 18 november 2011</a:t>
            </a:r>
          </a:p>
          <a:p>
            <a:pPr eaLnBrk="1" hangingPunct="1"/>
            <a:r>
              <a:rPr lang="nl-NL" sz="1800" smtClean="0"/>
              <a:t>Rik Verdenius, DIVV AMSYS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E8BEC62-9CBD-4DDB-8703-6AEF432D2DE5}" type="slidenum">
              <a:rPr lang="nl-NL"/>
              <a:pPr>
                <a:defRPr/>
              </a:pPr>
              <a:t>10</a:t>
            </a:fld>
            <a:endParaRPr lang="nl-NL"/>
          </a:p>
        </p:txBody>
      </p:sp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Systeemintegratie: wat het is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spcBef>
                <a:spcPct val="50000"/>
              </a:spcBef>
            </a:pPr>
            <a:r>
              <a:rPr lang="nl-NL" smtClean="0"/>
              <a:t>Borgen van de integrale werking van een systeem dat uit meerdere subsystemen bestaat</a:t>
            </a:r>
          </a:p>
          <a:p>
            <a:pPr lvl="1" eaLnBrk="1" hangingPunct="1">
              <a:spcBef>
                <a:spcPct val="50000"/>
              </a:spcBef>
            </a:pPr>
            <a:r>
              <a:rPr lang="nl-NL" smtClean="0"/>
              <a:t>Specificeren aan het begin</a:t>
            </a:r>
          </a:p>
          <a:p>
            <a:pPr lvl="1" eaLnBrk="1" hangingPunct="1">
              <a:spcBef>
                <a:spcPct val="50000"/>
              </a:spcBef>
            </a:pPr>
            <a:r>
              <a:rPr lang="nl-NL" smtClean="0"/>
              <a:t>Toetsen aan het eind</a:t>
            </a:r>
          </a:p>
          <a:p>
            <a:pPr lvl="1" eaLnBrk="1" hangingPunct="1">
              <a:spcBef>
                <a:spcPct val="50000"/>
              </a:spcBef>
            </a:pPr>
            <a:r>
              <a:rPr lang="nl-NL" smtClean="0"/>
              <a:t>Proceseisen voor het middenstuk</a:t>
            </a:r>
          </a:p>
          <a:p>
            <a:pPr lvl="1" eaLnBrk="1" hangingPunct="1">
              <a:buFontTx/>
              <a:buNone/>
            </a:pPr>
            <a:endParaRPr lang="nl-NL" smtClean="0"/>
          </a:p>
          <a:p>
            <a:pPr lvl="2" eaLnBrk="1" hangingPunct="1"/>
            <a:r>
              <a:rPr lang="nl-NL" smtClean="0"/>
              <a:t>“dus beide poten van de V”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E4C0A3B-DC68-4408-9B07-F346B81996EF}" type="slidenum">
              <a:rPr lang="nl-NL"/>
              <a:pPr>
                <a:defRPr/>
              </a:pPr>
              <a:t>11</a:t>
            </a:fld>
            <a:endParaRPr lang="nl-NL"/>
          </a:p>
        </p:txBody>
      </p:sp>
      <p:pic>
        <p:nvPicPr>
          <p:cNvPr id="34817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720725"/>
            <a:ext cx="9144000" cy="6140450"/>
          </a:xfrm>
        </p:spPr>
      </p:pic>
      <p:sp>
        <p:nvSpPr>
          <p:cNvPr id="34818" name="Line 5"/>
          <p:cNvSpPr>
            <a:spLocks noChangeShapeType="1"/>
          </p:cNvSpPr>
          <p:nvPr/>
        </p:nvSpPr>
        <p:spPr bwMode="auto">
          <a:xfrm>
            <a:off x="468313" y="549275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2627313" y="188913"/>
            <a:ext cx="405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i="1">
                <a:solidFill>
                  <a:srgbClr val="FF0000"/>
                </a:solidFill>
              </a:rPr>
              <a:t>Systeemintegratie als integraal proces</a:t>
            </a:r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5940425" y="4581525"/>
            <a:ext cx="277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i="1">
                <a:solidFill>
                  <a:srgbClr val="FF0000"/>
                </a:solidFill>
              </a:rPr>
              <a:t>Systeemintegratie Testen</a:t>
            </a:r>
          </a:p>
          <a:p>
            <a:r>
              <a:rPr lang="nl-NL" i="1">
                <a:solidFill>
                  <a:srgbClr val="FF0000"/>
                </a:solidFill>
              </a:rPr>
              <a:t>als stap in het proces</a:t>
            </a:r>
          </a:p>
        </p:txBody>
      </p:sp>
      <p:sp>
        <p:nvSpPr>
          <p:cNvPr id="34821" name="Line 8"/>
          <p:cNvSpPr>
            <a:spLocks noChangeShapeType="1"/>
          </p:cNvSpPr>
          <p:nvPr/>
        </p:nvSpPr>
        <p:spPr bwMode="auto">
          <a:xfrm flipH="1" flipV="1">
            <a:off x="5508625" y="3860800"/>
            <a:ext cx="4318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42B0509-86DD-420F-A35B-6854A91A04A2}" type="slidenum">
              <a:rPr lang="nl-NL"/>
              <a:pPr>
                <a:defRPr/>
              </a:pPr>
              <a:t>12</a:t>
            </a:fld>
            <a:endParaRPr lang="nl-NL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>
                <a:solidFill>
                  <a:schemeClr val="tx1"/>
                </a:solidFill>
              </a:rPr>
              <a:t>Integratie van techniek, proces en organisatie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2800" smtClean="0"/>
              <a:t>Systeemintegratie</a:t>
            </a:r>
          </a:p>
          <a:p>
            <a:pPr lvl="1" eaLnBrk="1" hangingPunct="1">
              <a:spcBef>
                <a:spcPct val="50000"/>
              </a:spcBef>
            </a:pPr>
            <a:r>
              <a:rPr lang="nl-NL" smtClean="0"/>
              <a:t>Gaat over de integratie van technische systemen onderling </a:t>
            </a:r>
          </a:p>
          <a:p>
            <a:pPr lvl="1" eaLnBrk="1" hangingPunct="1">
              <a:spcBef>
                <a:spcPct val="50000"/>
              </a:spcBef>
            </a:pPr>
            <a:r>
              <a:rPr lang="nl-NL" smtClean="0"/>
              <a:t>Maar ook  over integratie van techniek + proces+organisatie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6E77EBC-13F4-432E-A099-4943861D3594}" type="slidenum">
              <a:rPr lang="nl-NL"/>
              <a:pPr>
                <a:defRPr/>
              </a:pPr>
              <a:t>13</a:t>
            </a:fld>
            <a:endParaRPr lang="nl-NL"/>
          </a:p>
        </p:txBody>
      </p:sp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Waarom belangrijk?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nl-NL" sz="2400" smtClean="0"/>
              <a:t>Een complex systeem als de metro werkt alleen betrouwbaar en veilig als alle onderdelen goed op elkaar zijn afgestemd.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nl-NL" sz="2400" smtClean="0"/>
              <a:t>Verantwoordelijkheden voor het  metrosysteem  zijn verdeeld geraakt over meerdere partijen, er is geen integraal verantwoordelijke partij.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nl-NL" sz="2400" smtClean="0"/>
              <a:t>GVB was  vroeger de systeemintegrator o.b.v. impliciete kennis.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nl-NL" sz="2400" smtClean="0"/>
              <a:t>Expliciet werken is nu noodzakelijk geworden om tussen meerdere partijen voldoende duidelijk te kunnen communiceren en systeemsamenhang te bewaken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D7CB02D-F3ED-406C-84CA-5051112769C9}" type="slidenum">
              <a:rPr lang="nl-NL"/>
              <a:pPr>
                <a:defRPr/>
              </a:pPr>
              <a:t>14</a:t>
            </a:fld>
            <a:endParaRPr lang="nl-NL"/>
          </a:p>
        </p:txBody>
      </p:sp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Waarom urgent?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l-NL" smtClean="0"/>
              <a:t>Veel grote vernieuwingsprojecten tegelijk in Metro Amsterdam: veranderingen zijn geen stap maar een sprong.</a:t>
            </a:r>
          </a:p>
          <a:p>
            <a:pPr eaLnBrk="1" hangingPunct="1">
              <a:spcBef>
                <a:spcPct val="50000"/>
              </a:spcBef>
            </a:pPr>
            <a:r>
              <a:rPr lang="nl-NL" smtClean="0"/>
              <a:t>Veiligheidsbewijs vereist voor metrovernieuwingen </a:t>
            </a:r>
          </a:p>
          <a:p>
            <a:pPr eaLnBrk="1" hangingPunct="1">
              <a:spcBef>
                <a:spcPct val="50000"/>
              </a:spcBef>
            </a:pPr>
            <a:r>
              <a:rPr lang="nl-NL" smtClean="0"/>
              <a:t>Aanbesteding in delen maar dan wel met D&amp;C contracten: vooraf goed specificeren is noodzaak.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F72EF44-AFEE-4D97-AEFD-B0AFA8DEA2F8}" type="slidenum">
              <a:rPr lang="nl-NL"/>
              <a:pPr>
                <a:defRPr/>
              </a:pPr>
              <a:t>15</a:t>
            </a:fld>
            <a:endParaRPr lang="nl-NL"/>
          </a:p>
        </p:txBody>
      </p:sp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Bouwstenen systeemintegratie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357812"/>
          </a:xfrm>
        </p:spPr>
        <p:txBody>
          <a:bodyPr/>
          <a:lstStyle/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Programma van eisen (integraal!)</a:t>
            </a:r>
          </a:p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Systeembeschrijving</a:t>
            </a:r>
          </a:p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Interface Management</a:t>
            </a:r>
          </a:p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Koppelen van PVE’s </a:t>
            </a:r>
          </a:p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Ontwerpverantwoording, </a:t>
            </a:r>
          </a:p>
          <a:p>
            <a:pPr marL="720725" lvl="1" indent="-180975" eaLnBrk="1" hangingPunct="1">
              <a:lnSpc>
                <a:spcPct val="120000"/>
              </a:lnSpc>
              <a:buFontTx/>
              <a:buNone/>
            </a:pPr>
            <a:r>
              <a:rPr lang="nl-NL" sz="2000" smtClean="0"/>
              <a:t>-verificatie en -validatie</a:t>
            </a:r>
          </a:p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Wijzigingsbeheer </a:t>
            </a:r>
          </a:p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 Afwijkingenbeheer </a:t>
            </a:r>
          </a:p>
          <a:p>
            <a:pPr marL="360363" indent="-360363" eaLnBrk="1" hangingPunct="1">
              <a:lnSpc>
                <a:spcPct val="120000"/>
              </a:lnSpc>
              <a:buFontTx/>
              <a:buAutoNum type="arabicPeriod"/>
            </a:pPr>
            <a:r>
              <a:rPr lang="nl-NL" sz="2400" smtClean="0"/>
              <a:t>Testen en beproeven 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539750" y="6237288"/>
            <a:ext cx="8135938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transparantie en samenwerking is basis voor alles</a:t>
            </a:r>
          </a:p>
        </p:txBody>
      </p:sp>
      <p:sp>
        <p:nvSpPr>
          <p:cNvPr id="43012" name="AutoShape 5"/>
          <p:cNvSpPr>
            <a:spLocks/>
          </p:cNvSpPr>
          <p:nvPr/>
        </p:nvSpPr>
        <p:spPr bwMode="auto">
          <a:xfrm>
            <a:off x="6156325" y="981075"/>
            <a:ext cx="144463" cy="1368425"/>
          </a:xfrm>
          <a:prstGeom prst="rightBrace">
            <a:avLst>
              <a:gd name="adj1" fmla="val 789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3013" name="AutoShape 6"/>
          <p:cNvSpPr>
            <a:spLocks/>
          </p:cNvSpPr>
          <p:nvPr/>
        </p:nvSpPr>
        <p:spPr bwMode="auto">
          <a:xfrm>
            <a:off x="5867400" y="1844675"/>
            <a:ext cx="217488" cy="2879725"/>
          </a:xfrm>
          <a:prstGeom prst="rightBrace">
            <a:avLst>
              <a:gd name="adj1" fmla="val 1103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3014" name="AutoShape 7"/>
          <p:cNvSpPr>
            <a:spLocks/>
          </p:cNvSpPr>
          <p:nvPr/>
        </p:nvSpPr>
        <p:spPr bwMode="auto">
          <a:xfrm>
            <a:off x="6084888" y="4941888"/>
            <a:ext cx="144462" cy="792162"/>
          </a:xfrm>
          <a:prstGeom prst="rightBrace">
            <a:avLst>
              <a:gd name="adj1" fmla="val 456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6443663" y="1341438"/>
            <a:ext cx="156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i="1">
                <a:solidFill>
                  <a:schemeClr val="hlink"/>
                </a:solidFill>
              </a:rPr>
              <a:t>Specificeren</a:t>
            </a:r>
          </a:p>
          <a:p>
            <a:r>
              <a:rPr lang="nl-NL" i="1">
                <a:solidFill>
                  <a:schemeClr val="hlink"/>
                </a:solidFill>
              </a:rPr>
              <a:t>aan het begin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6443663" y="3435350"/>
            <a:ext cx="224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i="1">
                <a:solidFill>
                  <a:schemeClr val="hlink"/>
                </a:solidFill>
              </a:rPr>
              <a:t>Proceseisen</a:t>
            </a:r>
          </a:p>
          <a:p>
            <a:r>
              <a:rPr lang="nl-NL" i="1">
                <a:solidFill>
                  <a:schemeClr val="hlink"/>
                </a:solidFill>
              </a:rPr>
              <a:t>voor het middenstuk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6516688" y="4941888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i="1">
                <a:solidFill>
                  <a:schemeClr val="hlink"/>
                </a:solidFill>
              </a:rPr>
              <a:t>Toetsen</a:t>
            </a:r>
          </a:p>
          <a:p>
            <a:r>
              <a:rPr lang="nl-NL" i="1">
                <a:solidFill>
                  <a:schemeClr val="hlink"/>
                </a:solidFill>
              </a:rPr>
              <a:t>aan het eind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6195F90-B099-4EAC-B8DE-856F31ED5AD9}" type="slidenum">
              <a:rPr lang="nl-NL"/>
              <a:pPr>
                <a:defRPr/>
              </a:pPr>
              <a:t>16</a:t>
            </a:fld>
            <a:endParaRPr lang="nl-NL"/>
          </a:p>
        </p:txBody>
      </p:sp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Gelaagdheid systeemintegratie</a:t>
            </a:r>
          </a:p>
        </p:txBody>
      </p:sp>
      <p:sp>
        <p:nvSpPr>
          <p:cNvPr id="45058" name="Line 4"/>
          <p:cNvSpPr>
            <a:spLocks noChangeShapeType="1"/>
          </p:cNvSpPr>
          <p:nvPr/>
        </p:nvSpPr>
        <p:spPr bwMode="auto">
          <a:xfrm>
            <a:off x="468313" y="1412875"/>
            <a:ext cx="4103687" cy="4679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5059" name="Line 5"/>
          <p:cNvSpPr>
            <a:spLocks noChangeShapeType="1"/>
          </p:cNvSpPr>
          <p:nvPr/>
        </p:nvSpPr>
        <p:spPr bwMode="auto">
          <a:xfrm flipH="1">
            <a:off x="4572000" y="1412875"/>
            <a:ext cx="4103688" cy="4679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1187450" y="1412875"/>
            <a:ext cx="6769100" cy="7921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nl-NL" sz="1400" b="1" i="1"/>
              <a:t>Netwerkniveau:</a:t>
            </a:r>
          </a:p>
          <a:p>
            <a:r>
              <a:rPr lang="nl-NL" sz="1400"/>
              <a:t>Document:		Integraal programma van eisen</a:t>
            </a:r>
          </a:p>
          <a:p>
            <a:r>
              <a:rPr lang="nl-NL" sz="1400"/>
              <a:t>Scope:		Gehele netwerk, techniek + organisatie</a:t>
            </a:r>
          </a:p>
        </p:txBody>
      </p:sp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1908175" y="2205038"/>
            <a:ext cx="5327650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nl-NL" sz="1400" b="1" i="1"/>
              <a:t>Projectniveau:</a:t>
            </a:r>
          </a:p>
          <a:p>
            <a:r>
              <a:rPr lang="nl-NL" sz="1400"/>
              <a:t>Document:	    Project programma van eisen</a:t>
            </a:r>
          </a:p>
          <a:p>
            <a:r>
              <a:rPr lang="nl-NL" sz="1400"/>
              <a:t>Scope:	    Binnen project + interfaces</a:t>
            </a:r>
          </a:p>
          <a:p>
            <a:endParaRPr lang="nl-NL" sz="1400"/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2555875" y="2997200"/>
            <a:ext cx="403225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nl-NL" sz="1400" b="1" i="1"/>
              <a:t>Contractniveau:</a:t>
            </a:r>
          </a:p>
          <a:p>
            <a:r>
              <a:rPr lang="nl-NL" sz="1400"/>
              <a:t>Document:	Contract</a:t>
            </a:r>
          </a:p>
          <a:p>
            <a:r>
              <a:rPr lang="nl-NL" sz="1400"/>
              <a:t>Scope:	Binnen contract + interfaces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3132138" y="3716338"/>
            <a:ext cx="2879725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nl-NL" sz="1400" b="1" i="1"/>
              <a:t>(Sub)systeemniveau:</a:t>
            </a:r>
          </a:p>
          <a:p>
            <a:r>
              <a:rPr lang="nl-NL" sz="1400"/>
              <a:t>Document:	(Sub)systeemspec</a:t>
            </a:r>
          </a:p>
          <a:p>
            <a:r>
              <a:rPr lang="nl-NL" sz="1400"/>
              <a:t>Scope: 	Technisch systeem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ctr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nl-NL" smtClean="0"/>
              <a:t>3.Opbouw van het IPVE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31DE68C-C47E-4DF5-A8FD-2A845340C8DD}" type="slidenum">
              <a:rPr lang="nl-NL"/>
              <a:pPr>
                <a:defRPr/>
              </a:pPr>
              <a:t>18</a:t>
            </a:fld>
            <a:endParaRPr lang="nl-NL"/>
          </a:p>
        </p:txBody>
      </p:sp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mtClean="0"/>
              <a:t>Structuur IPVE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Boomstructuur waarborgt compleetheid en dekkendheid</a:t>
            </a:r>
          </a:p>
          <a:p>
            <a:pPr eaLnBrk="1" hangingPunct="1"/>
            <a:r>
              <a:rPr lang="nl-NL" smtClean="0"/>
              <a:t>Indeling in niveaus </a:t>
            </a:r>
          </a:p>
          <a:p>
            <a:pPr lvl="1" eaLnBrk="1" hangingPunct="1"/>
            <a:r>
              <a:rPr lang="nl-NL" smtClean="0"/>
              <a:t>Topniveau:werkend systeem</a:t>
            </a:r>
          </a:p>
          <a:p>
            <a:pPr lvl="1" eaLnBrk="1" hangingPunct="1"/>
            <a:r>
              <a:rPr lang="nl-NL" smtClean="0"/>
              <a:t>Niveau segmenten</a:t>
            </a:r>
          </a:p>
          <a:p>
            <a:pPr lvl="1" eaLnBrk="1" hangingPunct="1"/>
            <a:r>
              <a:rPr lang="nl-NL" smtClean="0"/>
              <a:t>Niveau systemen </a:t>
            </a:r>
          </a:p>
          <a:p>
            <a:pPr eaLnBrk="1" hangingPunct="1"/>
            <a:r>
              <a:rPr lang="en-US" smtClean="0"/>
              <a:t>Per niveau: functionele eisen, aspecteisen en raakvlakeisen</a:t>
            </a:r>
            <a:endParaRPr lang="nl-NL" smtClean="0"/>
          </a:p>
          <a:p>
            <a:pPr eaLnBrk="1" hangingPunct="1"/>
            <a:endParaRPr lang="nl-NL" smtClean="0"/>
          </a:p>
          <a:p>
            <a:pPr eaLnBrk="1" hangingPunct="1">
              <a:buFontTx/>
              <a:buNone/>
            </a:pPr>
            <a:endParaRPr lang="nl-NL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C9735AF-2FDF-4D98-A611-ABF3852B543B}" type="slidenum">
              <a:rPr lang="nl-NL"/>
              <a:pPr>
                <a:defRPr/>
              </a:pPr>
              <a:t>19</a:t>
            </a:fld>
            <a:endParaRPr lang="nl-NL"/>
          </a:p>
        </p:txBody>
      </p:sp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Specificatieboom</a:t>
            </a:r>
            <a:endParaRPr lang="nl-NL" sz="3200" i="1" smtClean="0"/>
          </a:p>
        </p:txBody>
      </p:sp>
      <p:grpSp>
        <p:nvGrpSpPr>
          <p:cNvPr id="51202" name="Group 94"/>
          <p:cNvGrpSpPr>
            <a:grpSpLocks noChangeAspect="1"/>
          </p:cNvGrpSpPr>
          <p:nvPr/>
        </p:nvGrpSpPr>
        <p:grpSpPr bwMode="auto">
          <a:xfrm>
            <a:off x="971550" y="1700213"/>
            <a:ext cx="6248400" cy="3771900"/>
            <a:chOff x="1533" y="4299"/>
            <a:chExt cx="7872" cy="4752"/>
          </a:xfrm>
        </p:grpSpPr>
        <p:sp>
          <p:nvSpPr>
            <p:cNvPr id="51203" name="AutoShape 95"/>
            <p:cNvSpPr>
              <a:spLocks noChangeAspect="1" noChangeArrowheads="1"/>
            </p:cNvSpPr>
            <p:nvPr/>
          </p:nvSpPr>
          <p:spPr bwMode="auto">
            <a:xfrm>
              <a:off x="1533" y="4299"/>
              <a:ext cx="7872" cy="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1204" name="Rectangle 96"/>
            <p:cNvSpPr>
              <a:spLocks noChangeArrowheads="1"/>
            </p:cNvSpPr>
            <p:nvPr/>
          </p:nvSpPr>
          <p:spPr bwMode="auto">
            <a:xfrm>
              <a:off x="4989" y="4587"/>
              <a:ext cx="1584" cy="13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l-NL" sz="1000" b="1"/>
                <a:t>IPVE Topspecificatie</a:t>
              </a:r>
            </a:p>
            <a:p>
              <a:r>
                <a:rPr lang="nl-NL" sz="1000"/>
                <a:t>-Doelstellingen en randvoorwaarden </a:t>
              </a:r>
            </a:p>
            <a:p>
              <a:endParaRPr lang="nl-NL" sz="1000"/>
            </a:p>
            <a:p>
              <a:r>
                <a:rPr lang="nl-NL" sz="1000"/>
                <a:t>-Topeisen</a:t>
              </a:r>
              <a:endParaRPr lang="nl-NL"/>
            </a:p>
          </p:txBody>
        </p:sp>
        <p:sp>
          <p:nvSpPr>
            <p:cNvPr id="51205" name="Rectangle 97"/>
            <p:cNvSpPr>
              <a:spLocks noChangeArrowheads="1"/>
            </p:cNvSpPr>
            <p:nvPr/>
          </p:nvSpPr>
          <p:spPr bwMode="auto">
            <a:xfrm>
              <a:off x="2397" y="6459"/>
              <a:ext cx="129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l-NL" sz="1000"/>
                <a:t>IPVE Segmentspec</a:t>
              </a:r>
              <a:r>
                <a:rPr lang="nl-NL" sz="1000">
                  <a:latin typeface="Times New Roman" pitchFamily="18" charset="0"/>
                </a:rPr>
                <a:t> </a:t>
              </a:r>
              <a:r>
                <a:rPr lang="nl-NL" sz="1000"/>
                <a:t>Exploitatie</a:t>
              </a:r>
              <a:endParaRPr lang="nl-NL"/>
            </a:p>
          </p:txBody>
        </p:sp>
        <p:sp>
          <p:nvSpPr>
            <p:cNvPr id="51206" name="Rectangle 98"/>
            <p:cNvSpPr>
              <a:spLocks noChangeArrowheads="1"/>
            </p:cNvSpPr>
            <p:nvPr/>
          </p:nvSpPr>
          <p:spPr bwMode="auto">
            <a:xfrm>
              <a:off x="3981" y="6459"/>
              <a:ext cx="120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l-NL" sz="900"/>
                <a:t>IPVE Segmentspec</a:t>
              </a:r>
            </a:p>
            <a:p>
              <a:r>
                <a:rPr lang="nl-NL" sz="900"/>
                <a:t>Beheer en Onderhoud</a:t>
              </a:r>
              <a:endParaRPr lang="nl-NL"/>
            </a:p>
          </p:txBody>
        </p:sp>
        <p:sp>
          <p:nvSpPr>
            <p:cNvPr id="51207" name="Rectangle 99"/>
            <p:cNvSpPr>
              <a:spLocks noChangeArrowheads="1"/>
            </p:cNvSpPr>
            <p:nvPr/>
          </p:nvSpPr>
          <p:spPr bwMode="auto">
            <a:xfrm>
              <a:off x="5363" y="6423"/>
              <a:ext cx="121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l-NL" sz="900"/>
                <a:t>IPVE Segmentspec </a:t>
              </a:r>
            </a:p>
            <a:p>
              <a:r>
                <a:rPr lang="nl-NL" sz="900"/>
                <a:t>MetroInfrastructuur</a:t>
              </a:r>
              <a:endParaRPr lang="nl-NL"/>
            </a:p>
          </p:txBody>
        </p:sp>
        <p:sp>
          <p:nvSpPr>
            <p:cNvPr id="51208" name="Rectangle 100"/>
            <p:cNvSpPr>
              <a:spLocks noChangeArrowheads="1"/>
            </p:cNvSpPr>
            <p:nvPr/>
          </p:nvSpPr>
          <p:spPr bwMode="auto">
            <a:xfrm>
              <a:off x="6717" y="6459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l-NL" sz="900"/>
                <a:t>IPVE Segmentspec</a:t>
              </a:r>
            </a:p>
            <a:p>
              <a:r>
                <a:rPr lang="nl-NL" sz="900"/>
                <a:t>MetroStations</a:t>
              </a:r>
              <a:endParaRPr lang="nl-NL"/>
            </a:p>
          </p:txBody>
        </p:sp>
        <p:sp>
          <p:nvSpPr>
            <p:cNvPr id="51209" name="Rectangle 101"/>
            <p:cNvSpPr>
              <a:spLocks noChangeArrowheads="1"/>
            </p:cNvSpPr>
            <p:nvPr/>
          </p:nvSpPr>
          <p:spPr bwMode="auto">
            <a:xfrm>
              <a:off x="7965" y="6459"/>
              <a:ext cx="1344" cy="8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l-NL" sz="900"/>
                <a:t>IPVE Segmentspec</a:t>
              </a:r>
            </a:p>
            <a:p>
              <a:r>
                <a:rPr lang="nl-NL" sz="900"/>
                <a:t>MetroMaterieel</a:t>
              </a:r>
              <a:endParaRPr lang="nl-NL"/>
            </a:p>
          </p:txBody>
        </p:sp>
        <p:sp>
          <p:nvSpPr>
            <p:cNvPr id="51210" name="Line 102"/>
            <p:cNvSpPr>
              <a:spLocks noChangeShapeType="1"/>
            </p:cNvSpPr>
            <p:nvPr/>
          </p:nvSpPr>
          <p:spPr bwMode="auto">
            <a:xfrm flipH="1">
              <a:off x="3165" y="6267"/>
              <a:ext cx="52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1211" name="Line 103"/>
            <p:cNvSpPr>
              <a:spLocks noChangeShapeType="1"/>
            </p:cNvSpPr>
            <p:nvPr/>
          </p:nvSpPr>
          <p:spPr bwMode="auto">
            <a:xfrm>
              <a:off x="3165" y="6267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1212" name="Line 104"/>
            <p:cNvSpPr>
              <a:spLocks noChangeShapeType="1"/>
            </p:cNvSpPr>
            <p:nvPr/>
          </p:nvSpPr>
          <p:spPr bwMode="auto">
            <a:xfrm>
              <a:off x="4701" y="6267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1213" name="Line 105"/>
            <p:cNvSpPr>
              <a:spLocks noChangeShapeType="1"/>
            </p:cNvSpPr>
            <p:nvPr/>
          </p:nvSpPr>
          <p:spPr bwMode="auto">
            <a:xfrm>
              <a:off x="7293" y="6267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1214" name="Line 106"/>
            <p:cNvSpPr>
              <a:spLocks noChangeShapeType="1"/>
            </p:cNvSpPr>
            <p:nvPr/>
          </p:nvSpPr>
          <p:spPr bwMode="auto">
            <a:xfrm>
              <a:off x="8445" y="6267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1215" name="Line 107"/>
            <p:cNvSpPr>
              <a:spLocks noChangeShapeType="1"/>
            </p:cNvSpPr>
            <p:nvPr/>
          </p:nvSpPr>
          <p:spPr bwMode="auto">
            <a:xfrm>
              <a:off x="5853" y="5979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51216" name="Rectangle 108"/>
            <p:cNvSpPr>
              <a:spLocks noChangeArrowheads="1"/>
            </p:cNvSpPr>
            <p:nvPr/>
          </p:nvSpPr>
          <p:spPr bwMode="auto">
            <a:xfrm>
              <a:off x="6717" y="7611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l-NL" sz="900"/>
                <a:t>Ontwerpvoor-schriften stations</a:t>
              </a:r>
              <a:endParaRPr lang="nl-NL"/>
            </a:p>
          </p:txBody>
        </p:sp>
        <p:sp>
          <p:nvSpPr>
            <p:cNvPr id="51217" name="Line 109"/>
            <p:cNvSpPr>
              <a:spLocks noChangeShapeType="1"/>
            </p:cNvSpPr>
            <p:nvPr/>
          </p:nvSpPr>
          <p:spPr bwMode="auto">
            <a:xfrm>
              <a:off x="7293" y="732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975CF4C-AED3-4AAB-A756-C0517AE0E911}" type="slidenum">
              <a:rPr lang="nl-NL"/>
              <a:pPr>
                <a:defRPr/>
              </a:pPr>
              <a:t>2</a:t>
            </a:fld>
            <a:endParaRPr lang="nl-NL"/>
          </a:p>
        </p:txBody>
      </p:sp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Programma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Waarom systeemintegratie nodig 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Systeemintegratie volgens het V model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Opbouw IPVE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Functie  van het IPVE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IPVE en veiligheidsmanagement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mtClean="0"/>
              <a:t>Hoe verder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2E97DF4-FB6F-4443-B4BC-758C2E465801}" type="slidenum">
              <a:rPr lang="nl-NL"/>
              <a:pPr>
                <a:defRPr/>
              </a:pPr>
              <a:t>20</a:t>
            </a:fld>
            <a:endParaRPr lang="nl-NL"/>
          </a:p>
        </p:txBody>
      </p:sp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4000" smtClean="0"/>
              <a:t>IPVE segmentspecificaties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Exploitatie: basiseisen te leveren vervoerdiensten</a:t>
            </a:r>
          </a:p>
          <a:p>
            <a:pPr eaLnBrk="1" hangingPunct="1"/>
            <a:r>
              <a:rPr lang="nl-NL" smtClean="0"/>
              <a:t>Beheer en onderhoud: instandhouding productiemiddelen infra en stations</a:t>
            </a:r>
          </a:p>
          <a:p>
            <a:pPr eaLnBrk="1" hangingPunct="1"/>
            <a:r>
              <a:rPr lang="nl-NL" smtClean="0"/>
              <a:t>Infrastructuur</a:t>
            </a:r>
          </a:p>
          <a:p>
            <a:pPr eaLnBrk="1" hangingPunct="1"/>
            <a:r>
              <a:rPr lang="nl-NL" smtClean="0"/>
              <a:t>Stations</a:t>
            </a:r>
          </a:p>
          <a:p>
            <a:pPr eaLnBrk="1" hangingPunct="1"/>
            <a:r>
              <a:rPr lang="nl-NL" smtClean="0"/>
              <a:t>Materieel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ctr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nl-NL" smtClean="0"/>
              <a:t>4. Functie van het Integraal Programma van Eisen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82412D5-DEF7-4893-9BC8-D0695E12D1D8}" type="slidenum">
              <a:rPr lang="nl-NL"/>
              <a:pPr>
                <a:defRPr/>
              </a:pPr>
              <a:t>22</a:t>
            </a:fld>
            <a:endParaRPr lang="nl-NL"/>
          </a:p>
        </p:txBody>
      </p:sp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4000" smtClean="0"/>
              <a:t>Wat kunnen we met een IPVE ?</a:t>
            </a:r>
            <a:br>
              <a:rPr lang="nl-NL" sz="4000" smtClean="0"/>
            </a:br>
            <a:endParaRPr lang="nl-NL" sz="4000" smtClean="0"/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Communicatiemiddel tussen betrokken organisaties</a:t>
            </a:r>
          </a:p>
          <a:p>
            <a:pPr eaLnBrk="1" hangingPunct="1"/>
            <a:r>
              <a:rPr lang="nl-NL" smtClean="0"/>
              <a:t>Bron voor afleiding van eisen per metroproject</a:t>
            </a:r>
          </a:p>
          <a:p>
            <a:pPr eaLnBrk="1" hangingPunct="1"/>
            <a:r>
              <a:rPr lang="nl-NL" smtClean="0"/>
              <a:t>Tool voor systeemintegratie </a:t>
            </a:r>
          </a:p>
          <a:p>
            <a:pPr eaLnBrk="1" hangingPunct="1"/>
            <a:r>
              <a:rPr lang="nl-NL" smtClean="0"/>
              <a:t>Tool voor aantonen veiligheid (safetycase)</a:t>
            </a:r>
          </a:p>
          <a:p>
            <a:pPr eaLnBrk="1" hangingPunct="1">
              <a:buFontTx/>
              <a:buNone/>
            </a:pPr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63CF591-FAE1-4984-A1B3-CD3B431ED7FB}" type="slidenum">
              <a:rPr lang="nl-NL"/>
              <a:pPr>
                <a:defRPr/>
              </a:pPr>
              <a:t>23</a:t>
            </a:fld>
            <a:endParaRPr lang="nl-NL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nl-NL" sz="3200" dirty="0" smtClean="0"/>
              <a:t>Waarom projecten mislukken</a:t>
            </a:r>
          </a:p>
        </p:txBody>
      </p:sp>
      <p:sp>
        <p:nvSpPr>
          <p:cNvPr id="59394" name="Tijdelijke aanduiding voor dianumm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D032721-03D6-4179-A470-C8C0DAB350DB}" type="slidenum">
              <a:rPr lang="nl-NL" sz="1400"/>
              <a:pPr algn="r"/>
              <a:t>23</a:t>
            </a:fld>
            <a:endParaRPr lang="nl-NL" sz="14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b="1" smtClean="0">
                <a:solidFill>
                  <a:schemeClr val="accent2"/>
                </a:solidFill>
              </a:rPr>
              <a:t>Incomplete requirements			13 %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b="1" smtClean="0">
                <a:solidFill>
                  <a:schemeClr val="accent2"/>
                </a:solidFill>
              </a:rPr>
              <a:t>Lack of user involvement			12 %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smtClean="0"/>
              <a:t>Lack of resources				11 %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b="1" smtClean="0">
                <a:solidFill>
                  <a:schemeClr val="accent2"/>
                </a:solidFill>
              </a:rPr>
              <a:t>Unrealistic expectations			10 %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smtClean="0"/>
              <a:t>Lack of executive support			  9 %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b="1" smtClean="0">
                <a:solidFill>
                  <a:schemeClr val="accent2"/>
                </a:solidFill>
              </a:rPr>
              <a:t>Changing requirements/specs		  9 %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smtClean="0"/>
              <a:t>Lack of planning				  8 %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b="1" smtClean="0">
                <a:solidFill>
                  <a:schemeClr val="accent2"/>
                </a:solidFill>
              </a:rPr>
              <a:t>Didn’t need it any longer			  7 %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nl-NL" sz="2000" smtClean="0"/>
              <a:t>Other					21 %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nl-NL" sz="900" smtClean="0"/>
              <a:t>Bron:Scientific American sept 1994</a:t>
            </a:r>
            <a:endParaRPr lang="nl-NL" sz="140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nl-NL" sz="200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nl-NL" sz="2000" smtClean="0">
                <a:solidFill>
                  <a:schemeClr val="accent2"/>
                </a:solidFill>
              </a:rPr>
              <a:t>           De helft hiervan (51 %)  is beinvloedbaar door goed specificeren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nl-NL" sz="140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nl-NL" sz="9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457FB5C-256B-42A8-BFF7-D78943072F0C}" type="slidenum">
              <a:rPr lang="nl-NL"/>
              <a:pPr>
                <a:defRPr/>
              </a:pPr>
              <a:t>24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Hoe het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door incomplete </a:t>
            </a:r>
            <a:r>
              <a:rPr lang="en-US" dirty="0" err="1" smtClean="0"/>
              <a:t>specificaties</a:t>
            </a:r>
            <a:endParaRPr lang="nl-NL" dirty="0"/>
          </a:p>
        </p:txBody>
      </p:sp>
      <p:pic>
        <p:nvPicPr>
          <p:cNvPr id="61442" name="Afbeelding 3" descr="tram2_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590675"/>
            <a:ext cx="5486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ekstvak 4"/>
          <p:cNvSpPr txBox="1">
            <a:spLocks noChangeArrowheads="1"/>
          </p:cNvSpPr>
          <p:nvPr/>
        </p:nvSpPr>
        <p:spPr bwMode="auto">
          <a:xfrm>
            <a:off x="2051050" y="5661025"/>
            <a:ext cx="6007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Ontsporing Randstadrail</a:t>
            </a:r>
          </a:p>
          <a:p>
            <a:r>
              <a:rPr lang="en-US"/>
              <a:t>Incomplete interface eisen infra-materieel : geleidematen</a:t>
            </a:r>
            <a:endParaRPr lang="nl-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DA5B501-BC30-487F-9DAF-17B4534AC045}" type="slidenum">
              <a:rPr lang="nl-NL"/>
              <a:pPr>
                <a:defRPr/>
              </a:pPr>
              <a:t>25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Hoe het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door incomplete </a:t>
            </a:r>
            <a:r>
              <a:rPr lang="en-US" dirty="0" err="1" smtClean="0"/>
              <a:t>specificaties</a:t>
            </a:r>
            <a:endParaRPr lang="nl-NL" dirty="0"/>
          </a:p>
        </p:txBody>
      </p:sp>
      <p:pic>
        <p:nvPicPr>
          <p:cNvPr id="63490" name="Afbeelding 2" descr="afgewaaide daken zuidtange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628775"/>
            <a:ext cx="446405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kstvak 3"/>
          <p:cNvSpPr txBox="1">
            <a:spLocks noChangeArrowheads="1"/>
          </p:cNvSpPr>
          <p:nvPr/>
        </p:nvSpPr>
        <p:spPr bwMode="auto">
          <a:xfrm>
            <a:off x="2339975" y="5084763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Afgewaaide daken halten Zuidtangent: </a:t>
            </a:r>
          </a:p>
          <a:p>
            <a:r>
              <a:rPr lang="en-US"/>
              <a:t>Geen eisen aan windvastheid ?</a:t>
            </a:r>
            <a:endParaRPr lang="nl-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02874EE-34E9-4FC9-A581-E3D87950568C}" type="slidenum">
              <a:rPr lang="nl-NL"/>
              <a:pPr>
                <a:defRPr/>
              </a:pPr>
              <a:t>26</a:t>
            </a:fld>
            <a:endParaRPr lang="nl-NL"/>
          </a:p>
        </p:txBody>
      </p:sp>
      <p:sp>
        <p:nvSpPr>
          <p:cNvPr id="84994" name="Oval 2"/>
          <p:cNvSpPr>
            <a:spLocks noChangeArrowheads="1"/>
          </p:cNvSpPr>
          <p:nvPr/>
        </p:nvSpPr>
        <p:spPr bwMode="auto">
          <a:xfrm>
            <a:off x="1187450" y="5157788"/>
            <a:ext cx="1584325" cy="10795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Vervoers-</a:t>
            </a:r>
          </a:p>
          <a:p>
            <a:pPr algn="ctr"/>
            <a:r>
              <a:rPr lang="nl-NL"/>
              <a:t>concessie</a:t>
            </a:r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2268538" y="5300663"/>
            <a:ext cx="1584325" cy="10795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Renovatie </a:t>
            </a:r>
          </a:p>
          <a:p>
            <a:pPr algn="ctr"/>
            <a:r>
              <a:rPr lang="nl-NL"/>
              <a:t>Oostlijn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nl-NL" smtClean="0"/>
              <a:t>Metro vernieuwingen </a:t>
            </a:r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6516688" y="4724400"/>
            <a:ext cx="1584325" cy="10795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Nieuwe signalling </a:t>
            </a:r>
          </a:p>
          <a:p>
            <a:pPr algn="ctr"/>
            <a:r>
              <a:rPr lang="nl-NL"/>
              <a:t>&amp;control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5148263" y="5229225"/>
            <a:ext cx="1584325" cy="10795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Nieuw </a:t>
            </a:r>
          </a:p>
          <a:p>
            <a:pPr algn="ctr"/>
            <a:r>
              <a:rPr lang="nl-NL"/>
              <a:t>materieel</a:t>
            </a: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3635375" y="5373688"/>
            <a:ext cx="1584325" cy="1079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Noord/Zuidlijn</a:t>
            </a:r>
          </a:p>
          <a:p>
            <a:pPr algn="ctr"/>
            <a:endParaRPr lang="nl-NL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7380288" y="3789363"/>
            <a:ext cx="1584325" cy="10795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ICT/telecom </a:t>
            </a:r>
          </a:p>
          <a:p>
            <a:pPr algn="ctr"/>
            <a:r>
              <a:rPr lang="nl-NL"/>
              <a:t>systemen</a:t>
            </a:r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395288" y="4581525"/>
            <a:ext cx="1584325" cy="1079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Contract </a:t>
            </a:r>
          </a:p>
          <a:p>
            <a:pPr algn="ctr"/>
            <a:r>
              <a:rPr lang="nl-NL"/>
              <a:t>infrabeheer </a:t>
            </a:r>
          </a:p>
        </p:txBody>
      </p:sp>
      <p:sp>
        <p:nvSpPr>
          <p:cNvPr id="85002" name="AutoShape 10"/>
          <p:cNvSpPr>
            <a:spLocks noChangeArrowheads="1"/>
          </p:cNvSpPr>
          <p:nvPr/>
        </p:nvSpPr>
        <p:spPr bwMode="auto">
          <a:xfrm rot="3281721">
            <a:off x="2555875" y="3284538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 rot="2296134">
            <a:off x="3059113" y="3644900"/>
            <a:ext cx="287337" cy="1439863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4356100" y="3933825"/>
            <a:ext cx="287338" cy="1439863"/>
          </a:xfrm>
          <a:prstGeom prst="upDownArrow">
            <a:avLst>
              <a:gd name="adj1" fmla="val 50278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5005" name="AutoShape 13"/>
          <p:cNvSpPr>
            <a:spLocks noChangeArrowheads="1"/>
          </p:cNvSpPr>
          <p:nvPr/>
        </p:nvSpPr>
        <p:spPr bwMode="auto">
          <a:xfrm rot="-1838355">
            <a:off x="5219700" y="3789363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5006" name="AutoShape 14"/>
          <p:cNvSpPr>
            <a:spLocks noChangeArrowheads="1"/>
          </p:cNvSpPr>
          <p:nvPr/>
        </p:nvSpPr>
        <p:spPr bwMode="auto">
          <a:xfrm rot="-2911137">
            <a:off x="5940425" y="3500438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2987675" y="2060575"/>
            <a:ext cx="3097213" cy="1655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sz="2400"/>
              <a:t>?</a:t>
            </a:r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0" y="3716338"/>
            <a:ext cx="1584325" cy="1079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Amstelveenlijn</a:t>
            </a:r>
          </a:p>
          <a:p>
            <a:pPr algn="ctr"/>
            <a:endParaRPr lang="nl-NL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 rot="3838325">
            <a:off x="2124075" y="2852738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 rot="17583611">
            <a:off x="6443663" y="3068637"/>
            <a:ext cx="287338" cy="1439863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5011" name="AutoShape 19"/>
          <p:cNvSpPr>
            <a:spLocks noChangeArrowheads="1"/>
          </p:cNvSpPr>
          <p:nvPr/>
        </p:nvSpPr>
        <p:spPr bwMode="auto">
          <a:xfrm rot="1641140">
            <a:off x="3635375" y="3789363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449079A-661D-47B1-8DCC-5ECD361540C3}" type="slidenum">
              <a:rPr lang="nl-NL"/>
              <a:pPr>
                <a:defRPr/>
              </a:pPr>
              <a:t>27</a:t>
            </a:fld>
            <a:endParaRPr lang="nl-NL"/>
          </a:p>
        </p:txBody>
      </p:sp>
      <p:sp>
        <p:nvSpPr>
          <p:cNvPr id="86018" name="Oval 2"/>
          <p:cNvSpPr>
            <a:spLocks noChangeArrowheads="1"/>
          </p:cNvSpPr>
          <p:nvPr/>
        </p:nvSpPr>
        <p:spPr bwMode="auto">
          <a:xfrm>
            <a:off x="1187450" y="5157788"/>
            <a:ext cx="1584325" cy="10795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Vervoers-</a:t>
            </a:r>
          </a:p>
          <a:p>
            <a:pPr algn="ctr"/>
            <a:r>
              <a:rPr lang="nl-NL"/>
              <a:t>concessie</a:t>
            </a:r>
          </a:p>
        </p:txBody>
      </p:sp>
      <p:sp>
        <p:nvSpPr>
          <p:cNvPr id="86019" name="Oval 3"/>
          <p:cNvSpPr>
            <a:spLocks noChangeArrowheads="1"/>
          </p:cNvSpPr>
          <p:nvPr/>
        </p:nvSpPr>
        <p:spPr bwMode="auto">
          <a:xfrm>
            <a:off x="2268538" y="5300663"/>
            <a:ext cx="1584325" cy="10795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Renovatie </a:t>
            </a:r>
          </a:p>
          <a:p>
            <a:pPr algn="ctr"/>
            <a:r>
              <a:rPr lang="nl-NL"/>
              <a:t>Oostlijn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nl-NL" smtClean="0"/>
              <a:t>IPVE =verbindende schakel</a:t>
            </a: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6516688" y="4724400"/>
            <a:ext cx="1584325" cy="10795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Nieuwe signalling </a:t>
            </a:r>
          </a:p>
          <a:p>
            <a:pPr algn="ctr"/>
            <a:r>
              <a:rPr lang="nl-NL"/>
              <a:t>&amp;control</a:t>
            </a:r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5148263" y="5229225"/>
            <a:ext cx="1584325" cy="10795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Nieuw </a:t>
            </a:r>
          </a:p>
          <a:p>
            <a:pPr algn="ctr"/>
            <a:r>
              <a:rPr lang="nl-NL"/>
              <a:t>materieel</a:t>
            </a:r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3635375" y="5373688"/>
            <a:ext cx="1584325" cy="1079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Noord/Zuidlijn</a:t>
            </a:r>
          </a:p>
          <a:p>
            <a:pPr algn="ctr"/>
            <a:endParaRPr lang="nl-NL"/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7380288" y="3789363"/>
            <a:ext cx="1584325" cy="10795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ICT/telecom </a:t>
            </a:r>
          </a:p>
          <a:p>
            <a:pPr algn="ctr"/>
            <a:r>
              <a:rPr lang="nl-NL"/>
              <a:t>systemen</a:t>
            </a:r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395288" y="4581525"/>
            <a:ext cx="1584325" cy="1079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Contract </a:t>
            </a:r>
          </a:p>
          <a:p>
            <a:pPr algn="ctr"/>
            <a:r>
              <a:rPr lang="nl-NL"/>
              <a:t>infrabeheer </a:t>
            </a: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auto">
          <a:xfrm rot="3281721">
            <a:off x="2555875" y="3284538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27" name="AutoShape 11"/>
          <p:cNvSpPr>
            <a:spLocks noChangeArrowheads="1"/>
          </p:cNvSpPr>
          <p:nvPr/>
        </p:nvSpPr>
        <p:spPr bwMode="auto">
          <a:xfrm rot="2296134">
            <a:off x="3059113" y="3644900"/>
            <a:ext cx="287337" cy="1439863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4356100" y="3933825"/>
            <a:ext cx="287338" cy="1439863"/>
          </a:xfrm>
          <a:prstGeom prst="upDownArrow">
            <a:avLst>
              <a:gd name="adj1" fmla="val 50278"/>
              <a:gd name="adj2" fmla="val 122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29" name="AutoShape 13"/>
          <p:cNvSpPr>
            <a:spLocks noChangeArrowheads="1"/>
          </p:cNvSpPr>
          <p:nvPr/>
        </p:nvSpPr>
        <p:spPr bwMode="auto">
          <a:xfrm rot="-1838355">
            <a:off x="5219700" y="3789363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30" name="AutoShape 14"/>
          <p:cNvSpPr>
            <a:spLocks noChangeArrowheads="1"/>
          </p:cNvSpPr>
          <p:nvPr/>
        </p:nvSpPr>
        <p:spPr bwMode="auto">
          <a:xfrm rot="-2911137">
            <a:off x="5940425" y="3500438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0" y="3716338"/>
            <a:ext cx="1584325" cy="1079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Amstelveenlijn</a:t>
            </a:r>
          </a:p>
          <a:p>
            <a:pPr algn="ctr"/>
            <a:endParaRPr lang="nl-NL"/>
          </a:p>
        </p:txBody>
      </p:sp>
      <p:sp>
        <p:nvSpPr>
          <p:cNvPr id="86032" name="AutoShape 16"/>
          <p:cNvSpPr>
            <a:spLocks noChangeArrowheads="1"/>
          </p:cNvSpPr>
          <p:nvPr/>
        </p:nvSpPr>
        <p:spPr bwMode="auto">
          <a:xfrm rot="3838325">
            <a:off x="2124075" y="2852738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33" name="AutoShape 17"/>
          <p:cNvSpPr>
            <a:spLocks noChangeArrowheads="1"/>
          </p:cNvSpPr>
          <p:nvPr/>
        </p:nvSpPr>
        <p:spPr bwMode="auto">
          <a:xfrm rot="17583611">
            <a:off x="6443663" y="3068637"/>
            <a:ext cx="287338" cy="1439863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34" name="AutoShape 18"/>
          <p:cNvSpPr>
            <a:spLocks noChangeArrowheads="1"/>
          </p:cNvSpPr>
          <p:nvPr/>
        </p:nvSpPr>
        <p:spPr bwMode="auto">
          <a:xfrm rot="1641140">
            <a:off x="3635375" y="3789363"/>
            <a:ext cx="287338" cy="1439862"/>
          </a:xfrm>
          <a:prstGeom prst="upDownArrow">
            <a:avLst>
              <a:gd name="adj1" fmla="val 50000"/>
              <a:gd name="adj2" fmla="val 10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3419475" y="2492375"/>
            <a:ext cx="2232025" cy="1152525"/>
          </a:xfrm>
          <a:prstGeom prst="rect">
            <a:avLst/>
          </a:prstGeom>
          <a:solidFill>
            <a:srgbClr val="4E77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b="1"/>
              <a:t>IPVE </a:t>
            </a:r>
          </a:p>
          <a:p>
            <a:pPr algn="ctr"/>
            <a:r>
              <a:rPr lang="nl-NL" b="1"/>
              <a:t>Metro Amsterdam</a:t>
            </a:r>
          </a:p>
        </p:txBody>
      </p:sp>
      <p:sp>
        <p:nvSpPr>
          <p:cNvPr id="86036" name="AutoShape 20"/>
          <p:cNvSpPr>
            <a:spLocks noChangeArrowheads="1"/>
          </p:cNvSpPr>
          <p:nvPr/>
        </p:nvSpPr>
        <p:spPr bwMode="auto">
          <a:xfrm>
            <a:off x="4427538" y="2276475"/>
            <a:ext cx="288925" cy="2159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6037" name="Oval 21"/>
          <p:cNvSpPr>
            <a:spLocks noChangeArrowheads="1"/>
          </p:cNvSpPr>
          <p:nvPr/>
        </p:nvSpPr>
        <p:spPr bwMode="auto">
          <a:xfrm>
            <a:off x="3708400" y="1484313"/>
            <a:ext cx="1727200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/>
              <a:t>Bestuurlijke </a:t>
            </a:r>
          </a:p>
          <a:p>
            <a:pPr algn="ctr"/>
            <a:r>
              <a:rPr lang="nl-NL"/>
              <a:t>doelstellingen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600FC6-FF31-4F9D-8B35-90A5EB51D233}" type="slidenum">
              <a:rPr lang="nl-NL"/>
              <a:pPr>
                <a:defRPr/>
              </a:pPr>
              <a:t>28</a:t>
            </a:fld>
            <a:endParaRPr lang="nl-NL"/>
          </a:p>
        </p:txBody>
      </p:sp>
      <p:sp>
        <p:nvSpPr>
          <p:cNvPr id="35" name="Rechthoek 34"/>
          <p:cNvSpPr/>
          <p:nvPr/>
        </p:nvSpPr>
        <p:spPr>
          <a:xfrm>
            <a:off x="3059113" y="620713"/>
            <a:ext cx="2808287" cy="3671887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3708400" y="908050"/>
            <a:ext cx="1150938" cy="936625"/>
          </a:xfrm>
          <a:prstGeom prst="flowChartPunchedTap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/>
              <a:t>Doelstellingen</a:t>
            </a:r>
          </a:p>
          <a:p>
            <a:pPr algn="ctr"/>
            <a:r>
              <a:rPr lang="nl-NL" sz="1200"/>
              <a:t>Stadsregio</a:t>
            </a: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3635375" y="2205038"/>
            <a:ext cx="1223963" cy="792162"/>
          </a:xfrm>
          <a:prstGeom prst="flowChartDocumen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l-NL" sz="1200"/>
          </a:p>
          <a:p>
            <a:pPr algn="ctr"/>
            <a:r>
              <a:rPr lang="nl-NL" sz="1200"/>
              <a:t>Topspecificatie</a:t>
            </a:r>
          </a:p>
          <a:p>
            <a:pPr algn="ctr"/>
            <a:endParaRPr lang="nl-NL" sz="1200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395288" y="5229225"/>
            <a:ext cx="1008062" cy="720725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Exploitatie</a:t>
            </a:r>
          </a:p>
          <a:p>
            <a:pPr algn="ctr"/>
            <a:r>
              <a:rPr lang="en-US" sz="1400"/>
              <a:t>concessie</a:t>
            </a:r>
            <a:endParaRPr lang="nl-NL" sz="1400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1547813" y="5229225"/>
            <a:ext cx="1008062" cy="720725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Beheercontract</a:t>
            </a: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2700338" y="5229225"/>
            <a:ext cx="1008062" cy="720725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NZL</a:t>
            </a:r>
          </a:p>
          <a:p>
            <a:pPr algn="ctr"/>
            <a:r>
              <a:rPr lang="nl-NL" sz="1400"/>
              <a:t>Afbouw</a:t>
            </a:r>
          </a:p>
          <a:p>
            <a:pPr algn="ctr"/>
            <a:r>
              <a:rPr lang="nl-NL" sz="1400"/>
              <a:t>contracten</a:t>
            </a:r>
          </a:p>
          <a:p>
            <a:pPr algn="ctr"/>
            <a:endParaRPr lang="nl-NL" sz="1400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3851275" y="5229225"/>
            <a:ext cx="1008063" cy="720725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Signalling </a:t>
            </a:r>
          </a:p>
          <a:p>
            <a:pPr algn="ctr"/>
            <a:r>
              <a:rPr lang="nl-NL" sz="1400"/>
              <a:t>&amp;Control</a:t>
            </a:r>
          </a:p>
        </p:txBody>
      </p:sp>
      <p:sp>
        <p:nvSpPr>
          <p:cNvPr id="67592" name="AutoShape 8"/>
          <p:cNvSpPr>
            <a:spLocks noChangeArrowheads="1"/>
          </p:cNvSpPr>
          <p:nvPr/>
        </p:nvSpPr>
        <p:spPr bwMode="auto">
          <a:xfrm>
            <a:off x="5003800" y="5229225"/>
            <a:ext cx="1008063" cy="720725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Opstelterreinen,</a:t>
            </a:r>
          </a:p>
          <a:p>
            <a:pPr algn="ctr"/>
            <a:r>
              <a:rPr lang="nl-NL" sz="1400"/>
              <a:t>werkplaats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692275" y="6092825"/>
            <a:ext cx="5976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                 Eisen PvE’s en contracten deelsystemen</a:t>
            </a:r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>
            <a:off x="3851275" y="1916113"/>
            <a:ext cx="215900" cy="288925"/>
          </a:xfrm>
          <a:prstGeom prst="downArrow">
            <a:avLst>
              <a:gd name="adj1" fmla="val 50000"/>
              <a:gd name="adj2" fmla="val 3345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595" name="AutoShape 13"/>
          <p:cNvSpPr>
            <a:spLocks noChangeArrowheads="1"/>
          </p:cNvSpPr>
          <p:nvPr/>
        </p:nvSpPr>
        <p:spPr bwMode="auto">
          <a:xfrm>
            <a:off x="4284663" y="4365625"/>
            <a:ext cx="215900" cy="638175"/>
          </a:xfrm>
          <a:prstGeom prst="downArrow">
            <a:avLst>
              <a:gd name="adj1" fmla="val 50000"/>
              <a:gd name="adj2" fmla="val 7389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596" name="AutoShape 16"/>
          <p:cNvSpPr>
            <a:spLocks noChangeArrowheads="1"/>
          </p:cNvSpPr>
          <p:nvPr/>
        </p:nvSpPr>
        <p:spPr bwMode="auto">
          <a:xfrm>
            <a:off x="3851275" y="4365625"/>
            <a:ext cx="215900" cy="649288"/>
          </a:xfrm>
          <a:prstGeom prst="upArrow">
            <a:avLst>
              <a:gd name="adj1" fmla="val 50000"/>
              <a:gd name="adj2" fmla="val 75184"/>
            </a:avLst>
          </a:prstGeom>
          <a:solidFill>
            <a:srgbClr val="A8FD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597" name="AutoShape 21"/>
          <p:cNvSpPr>
            <a:spLocks noChangeArrowheads="1"/>
          </p:cNvSpPr>
          <p:nvPr/>
        </p:nvSpPr>
        <p:spPr bwMode="auto">
          <a:xfrm>
            <a:off x="4427538" y="1771650"/>
            <a:ext cx="215900" cy="361950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A8FD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598" name="AutoShape 22"/>
          <p:cNvSpPr>
            <a:spLocks noChangeArrowheads="1"/>
          </p:cNvSpPr>
          <p:nvPr/>
        </p:nvSpPr>
        <p:spPr bwMode="auto">
          <a:xfrm>
            <a:off x="611188" y="1484313"/>
            <a:ext cx="360362" cy="2881312"/>
          </a:xfrm>
          <a:prstGeom prst="downArrow">
            <a:avLst>
              <a:gd name="adj1" fmla="val 50000"/>
              <a:gd name="adj2" fmla="val 11997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599" name="AutoShape 23"/>
          <p:cNvSpPr>
            <a:spLocks noChangeArrowheads="1"/>
          </p:cNvSpPr>
          <p:nvPr/>
        </p:nvSpPr>
        <p:spPr bwMode="auto">
          <a:xfrm>
            <a:off x="6877050" y="1196975"/>
            <a:ext cx="358775" cy="3024188"/>
          </a:xfrm>
          <a:prstGeom prst="upArrow">
            <a:avLst>
              <a:gd name="adj1" fmla="val 50000"/>
              <a:gd name="adj2" fmla="val 150555"/>
            </a:avLst>
          </a:prstGeom>
          <a:solidFill>
            <a:srgbClr val="A8FD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600" name="Text Box 24"/>
          <p:cNvSpPr txBox="1">
            <a:spLocks noChangeArrowheads="1"/>
          </p:cNvSpPr>
          <p:nvPr/>
        </p:nvSpPr>
        <p:spPr bwMode="auto">
          <a:xfrm>
            <a:off x="1023938" y="1504950"/>
            <a:ext cx="233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Eisen</a:t>
            </a:r>
          </a:p>
          <a:p>
            <a:r>
              <a:rPr lang="nl-NL"/>
              <a:t>Afleiden en toedelen </a:t>
            </a:r>
          </a:p>
        </p:txBody>
      </p:sp>
      <p:sp>
        <p:nvSpPr>
          <p:cNvPr id="67601" name="Text Box 25"/>
          <p:cNvSpPr txBox="1">
            <a:spLocks noChangeArrowheads="1"/>
          </p:cNvSpPr>
          <p:nvPr/>
        </p:nvSpPr>
        <p:spPr bwMode="auto">
          <a:xfrm>
            <a:off x="7432675" y="1576388"/>
            <a:ext cx="1111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Eisen</a:t>
            </a:r>
          </a:p>
          <a:p>
            <a:endParaRPr lang="nl-NL"/>
          </a:p>
          <a:p>
            <a:r>
              <a:rPr lang="nl-NL"/>
              <a:t>valideren</a:t>
            </a:r>
          </a:p>
        </p:txBody>
      </p:sp>
      <p:sp>
        <p:nvSpPr>
          <p:cNvPr id="67602" name="AutoShape 26"/>
          <p:cNvSpPr>
            <a:spLocks noChangeArrowheads="1"/>
          </p:cNvSpPr>
          <p:nvPr/>
        </p:nvSpPr>
        <p:spPr bwMode="auto">
          <a:xfrm>
            <a:off x="6156325" y="5229225"/>
            <a:ext cx="1008063" cy="720725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Materieel</a:t>
            </a:r>
          </a:p>
        </p:txBody>
      </p:sp>
      <p:sp>
        <p:nvSpPr>
          <p:cNvPr id="67603" name="AutoShape 29"/>
          <p:cNvSpPr>
            <a:spLocks noChangeArrowheads="1"/>
          </p:cNvSpPr>
          <p:nvPr/>
        </p:nvSpPr>
        <p:spPr bwMode="auto">
          <a:xfrm>
            <a:off x="3203575" y="3141663"/>
            <a:ext cx="2447925" cy="935037"/>
          </a:xfrm>
          <a:prstGeom prst="flowChartMultidocumen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segmentspecificaties</a:t>
            </a:r>
          </a:p>
        </p:txBody>
      </p:sp>
      <p:sp>
        <p:nvSpPr>
          <p:cNvPr id="67604" name="AutoShape 30"/>
          <p:cNvSpPr>
            <a:spLocks noChangeArrowheads="1"/>
          </p:cNvSpPr>
          <p:nvPr/>
        </p:nvSpPr>
        <p:spPr bwMode="auto">
          <a:xfrm>
            <a:off x="3779838" y="2924175"/>
            <a:ext cx="215900" cy="288925"/>
          </a:xfrm>
          <a:prstGeom prst="downArrow">
            <a:avLst>
              <a:gd name="adj1" fmla="val 50000"/>
              <a:gd name="adj2" fmla="val 3345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605" name="AutoShape 31"/>
          <p:cNvSpPr>
            <a:spLocks noChangeArrowheads="1"/>
          </p:cNvSpPr>
          <p:nvPr/>
        </p:nvSpPr>
        <p:spPr bwMode="auto">
          <a:xfrm>
            <a:off x="4427538" y="2852738"/>
            <a:ext cx="215900" cy="361950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A8FD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7606" name="AutoShape 26"/>
          <p:cNvSpPr>
            <a:spLocks noChangeArrowheads="1"/>
          </p:cNvSpPr>
          <p:nvPr/>
        </p:nvSpPr>
        <p:spPr bwMode="auto">
          <a:xfrm>
            <a:off x="7308850" y="5229225"/>
            <a:ext cx="1008063" cy="720725"/>
          </a:xfrm>
          <a:prstGeom prst="flowChartDocumen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ROL</a:t>
            </a:r>
          </a:p>
        </p:txBody>
      </p:sp>
      <p:sp>
        <p:nvSpPr>
          <p:cNvPr id="67607" name="Tekstvak 35"/>
          <p:cNvSpPr txBox="1">
            <a:spLocks noChangeArrowheads="1"/>
          </p:cNvSpPr>
          <p:nvPr/>
        </p:nvSpPr>
        <p:spPr bwMode="auto">
          <a:xfrm>
            <a:off x="3419475" y="549275"/>
            <a:ext cx="1365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IPVE Metro</a:t>
            </a:r>
            <a:endParaRPr lang="nl-NL"/>
          </a:p>
        </p:txBody>
      </p:sp>
      <p:cxnSp>
        <p:nvCxnSpPr>
          <p:cNvPr id="38" name="Rechte verbindingslijn 37"/>
          <p:cNvCxnSpPr/>
          <p:nvPr/>
        </p:nvCxnSpPr>
        <p:spPr>
          <a:xfrm flipH="1">
            <a:off x="971550" y="4724400"/>
            <a:ext cx="6840538" cy="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1DCAAD7-5E06-49DC-B822-376B642C6A7C}" type="slidenum">
              <a:rPr lang="nl-NL"/>
              <a:pPr>
                <a:defRPr/>
              </a:pPr>
              <a:t>29</a:t>
            </a:fld>
            <a:endParaRPr lang="nl-NL"/>
          </a:p>
        </p:txBody>
      </p:sp>
      <p:sp>
        <p:nvSpPr>
          <p:cNvPr id="69633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3200" smtClean="0"/>
              <a:t>Eisenvergelijkingen (compliance analyse)</a:t>
            </a:r>
            <a:endParaRPr lang="nl-NL" sz="3200" smtClean="0"/>
          </a:p>
        </p:txBody>
      </p:sp>
      <p:sp>
        <p:nvSpPr>
          <p:cNvPr id="69634" name="Rectangle 5"/>
          <p:cNvSpPr>
            <a:spLocks noChangeArrowheads="1"/>
          </p:cNvSpPr>
          <p:nvPr/>
        </p:nvSpPr>
        <p:spPr bwMode="auto">
          <a:xfrm>
            <a:off x="539750" y="3429000"/>
            <a:ext cx="2232025" cy="1223963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IPVE Topspec </a:t>
            </a:r>
          </a:p>
          <a:p>
            <a:pPr algn="ctr"/>
            <a:r>
              <a:rPr lang="nl-NL"/>
              <a:t>en segmentspecs</a:t>
            </a:r>
          </a:p>
        </p:txBody>
      </p:sp>
      <p:sp>
        <p:nvSpPr>
          <p:cNvPr id="69635" name="Rectangle 6"/>
          <p:cNvSpPr>
            <a:spLocks noChangeArrowheads="1"/>
          </p:cNvSpPr>
          <p:nvPr/>
        </p:nvSpPr>
        <p:spPr bwMode="auto">
          <a:xfrm>
            <a:off x="4284663" y="1557338"/>
            <a:ext cx="1871662" cy="431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FPVE-NZL</a:t>
            </a:r>
          </a:p>
        </p:txBody>
      </p:sp>
      <p:sp>
        <p:nvSpPr>
          <p:cNvPr id="69636" name="Rectangle 7"/>
          <p:cNvSpPr>
            <a:spLocks noChangeArrowheads="1"/>
          </p:cNvSpPr>
          <p:nvPr/>
        </p:nvSpPr>
        <p:spPr bwMode="auto">
          <a:xfrm>
            <a:off x="4284663" y="2060575"/>
            <a:ext cx="1871662" cy="431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NZL TTA specs</a:t>
            </a:r>
          </a:p>
        </p:txBody>
      </p:sp>
      <p:sp>
        <p:nvSpPr>
          <p:cNvPr id="69637" name="Rectangle 8"/>
          <p:cNvSpPr>
            <a:spLocks noChangeArrowheads="1"/>
          </p:cNvSpPr>
          <p:nvPr/>
        </p:nvSpPr>
        <p:spPr bwMode="auto">
          <a:xfrm>
            <a:off x="4284663" y="2565400"/>
            <a:ext cx="18716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Renovatie Oostlijn</a:t>
            </a:r>
          </a:p>
        </p:txBody>
      </p:sp>
      <p:sp>
        <p:nvSpPr>
          <p:cNvPr id="69638" name="Rectangle 10"/>
          <p:cNvSpPr>
            <a:spLocks noChangeArrowheads="1"/>
          </p:cNvSpPr>
          <p:nvPr/>
        </p:nvSpPr>
        <p:spPr bwMode="auto">
          <a:xfrm>
            <a:off x="4284663" y="3141663"/>
            <a:ext cx="18716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Werkpl Diemen</a:t>
            </a:r>
          </a:p>
        </p:txBody>
      </p:sp>
      <p:sp>
        <p:nvSpPr>
          <p:cNvPr id="69639" name="Rectangle 11"/>
          <p:cNvSpPr>
            <a:spLocks noChangeArrowheads="1"/>
          </p:cNvSpPr>
          <p:nvPr/>
        </p:nvSpPr>
        <p:spPr bwMode="auto">
          <a:xfrm>
            <a:off x="4284663" y="3716338"/>
            <a:ext cx="1871662" cy="431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Opstelterreinen</a:t>
            </a:r>
          </a:p>
        </p:txBody>
      </p:sp>
      <p:sp>
        <p:nvSpPr>
          <p:cNvPr id="69640" name="Rectangle 15"/>
          <p:cNvSpPr>
            <a:spLocks noChangeArrowheads="1"/>
          </p:cNvSpPr>
          <p:nvPr/>
        </p:nvSpPr>
        <p:spPr bwMode="auto">
          <a:xfrm>
            <a:off x="4284663" y="4292600"/>
            <a:ext cx="18716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Amstelveenlijn</a:t>
            </a:r>
          </a:p>
        </p:txBody>
      </p:sp>
      <p:sp>
        <p:nvSpPr>
          <p:cNvPr id="69641" name="Rectangle 16"/>
          <p:cNvSpPr>
            <a:spLocks noChangeArrowheads="1"/>
          </p:cNvSpPr>
          <p:nvPr/>
        </p:nvSpPr>
        <p:spPr bwMode="auto">
          <a:xfrm>
            <a:off x="4284663" y="4868863"/>
            <a:ext cx="18716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Signalling</a:t>
            </a:r>
          </a:p>
        </p:txBody>
      </p:sp>
      <p:sp>
        <p:nvSpPr>
          <p:cNvPr id="69642" name="Rectangle 17"/>
          <p:cNvSpPr>
            <a:spLocks noChangeArrowheads="1"/>
          </p:cNvSpPr>
          <p:nvPr/>
        </p:nvSpPr>
        <p:spPr bwMode="auto">
          <a:xfrm>
            <a:off x="4284663" y="5445125"/>
            <a:ext cx="1871662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Materieel</a:t>
            </a:r>
          </a:p>
        </p:txBody>
      </p:sp>
      <p:sp>
        <p:nvSpPr>
          <p:cNvPr id="69643" name="Line 18"/>
          <p:cNvSpPr>
            <a:spLocks noChangeShapeType="1"/>
          </p:cNvSpPr>
          <p:nvPr/>
        </p:nvSpPr>
        <p:spPr bwMode="auto">
          <a:xfrm>
            <a:off x="39957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69644" name="AutoShape 26"/>
          <p:cNvSpPr>
            <a:spLocks noChangeArrowheads="1"/>
          </p:cNvSpPr>
          <p:nvPr/>
        </p:nvSpPr>
        <p:spPr bwMode="auto">
          <a:xfrm>
            <a:off x="2987675" y="3141663"/>
            <a:ext cx="1152525" cy="172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9645" name="AutoShape 27"/>
          <p:cNvSpPr>
            <a:spLocks noChangeArrowheads="1"/>
          </p:cNvSpPr>
          <p:nvPr/>
        </p:nvSpPr>
        <p:spPr bwMode="auto">
          <a:xfrm>
            <a:off x="6516688" y="3213100"/>
            <a:ext cx="719137" cy="16557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69646" name="AutoShape 29"/>
          <p:cNvSpPr>
            <a:spLocks noChangeArrowheads="1"/>
          </p:cNvSpPr>
          <p:nvPr/>
        </p:nvSpPr>
        <p:spPr bwMode="auto">
          <a:xfrm>
            <a:off x="7596188" y="2636838"/>
            <a:ext cx="1223962" cy="10795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VTW’s</a:t>
            </a:r>
          </a:p>
        </p:txBody>
      </p:sp>
      <p:sp>
        <p:nvSpPr>
          <p:cNvPr id="69647" name="AutoShape 31"/>
          <p:cNvSpPr>
            <a:spLocks noChangeArrowheads="1"/>
          </p:cNvSpPr>
          <p:nvPr/>
        </p:nvSpPr>
        <p:spPr bwMode="auto">
          <a:xfrm>
            <a:off x="7667625" y="4076700"/>
            <a:ext cx="1223963" cy="10795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VTA’s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ctr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nl-NL" smtClean="0"/>
              <a:t>1. Waarom systeemintegratie nodig 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5. IPVE en </a:t>
            </a:r>
            <a:r>
              <a:rPr lang="en-US" dirty="0" err="1" smtClean="0"/>
              <a:t>veiligheid</a:t>
            </a:r>
            <a:endParaRPr lang="nl-N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169D90F-570F-4E13-8D13-67B8DFA3234F}" type="slidenum">
              <a:rPr lang="nl-NL"/>
              <a:pPr>
                <a:defRPr/>
              </a:pPr>
              <a:t>31</a:t>
            </a:fld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Veiligheid</a:t>
            </a:r>
            <a:r>
              <a:rPr lang="en-US" dirty="0" smtClean="0"/>
              <a:t> via V model </a:t>
            </a:r>
            <a:r>
              <a:rPr lang="en-US" dirty="0" err="1" smtClean="0"/>
              <a:t>aantonen</a:t>
            </a:r>
            <a:endParaRPr lang="nl-NL" dirty="0"/>
          </a:p>
        </p:txBody>
      </p:sp>
      <p:sp>
        <p:nvSpPr>
          <p:cNvPr id="73730" name="Tekstvak 4"/>
          <p:cNvSpPr txBox="1">
            <a:spLocks noChangeArrowheads="1"/>
          </p:cNvSpPr>
          <p:nvPr/>
        </p:nvSpPr>
        <p:spPr bwMode="auto">
          <a:xfrm>
            <a:off x="468313" y="2060575"/>
            <a:ext cx="8255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/>
              <a:t>Aantonen veiligheid door  uitvoeren van het V model</a:t>
            </a:r>
          </a:p>
          <a:p>
            <a:pPr>
              <a:buFont typeface="Arial" charset="0"/>
              <a:buChar char="•"/>
            </a:pPr>
            <a:endParaRPr lang="en-US" sz="2400"/>
          </a:p>
          <a:p>
            <a:pPr>
              <a:buFont typeface="Arial" charset="0"/>
              <a:buChar char="•"/>
            </a:pPr>
            <a:r>
              <a:rPr lang="en-US" sz="2400"/>
              <a:t>“ Als je aantoont dat het goed werkt, is het ook veilig” </a:t>
            </a:r>
          </a:p>
          <a:p>
            <a:pPr>
              <a:buFont typeface="Arial" charset="0"/>
              <a:buChar char="•"/>
            </a:pPr>
            <a:endParaRPr lang="en-US" sz="2400"/>
          </a:p>
          <a:p>
            <a:pPr>
              <a:buFont typeface="Arial" charset="0"/>
              <a:buChar char="•"/>
            </a:pPr>
            <a:r>
              <a:rPr lang="en-US" sz="2400"/>
              <a:t>Hazard Log bevat maatregelen voor  specifieke </a:t>
            </a:r>
          </a:p>
          <a:p>
            <a:r>
              <a:rPr lang="en-US" sz="2400"/>
              <a:t>  veiligheidsrisico’s</a:t>
            </a:r>
          </a:p>
          <a:p>
            <a:pPr>
              <a:buFont typeface="Arial" charset="0"/>
              <a:buChar char="•"/>
            </a:pPr>
            <a:endParaRPr lang="en-US" sz="2400"/>
          </a:p>
          <a:p>
            <a:pPr>
              <a:buFont typeface="Arial" charset="0"/>
              <a:buChar char="•"/>
            </a:pPr>
            <a:r>
              <a:rPr lang="en-US" sz="2400"/>
              <a:t>Maatregelen Hazard Log zijn expliciet opgenomen in IPVE</a:t>
            </a:r>
          </a:p>
          <a:p>
            <a:pPr>
              <a:buFont typeface="Arial" charset="0"/>
              <a:buChar char="•"/>
            </a:pPr>
            <a:endParaRPr lang="en-US" sz="2400"/>
          </a:p>
          <a:p>
            <a:pPr>
              <a:buFont typeface="Arial" charset="0"/>
              <a:buChar char="•"/>
            </a:pPr>
            <a:r>
              <a:rPr lang="en-US" sz="2400"/>
              <a:t>Documenteren V model ,vastleggen door </a:t>
            </a:r>
          </a:p>
          <a:p>
            <a:r>
              <a:rPr lang="en-US" sz="2400"/>
              <a:t>  configuratie management</a:t>
            </a:r>
          </a:p>
          <a:p>
            <a:endParaRPr lang="en-US"/>
          </a:p>
          <a:p>
            <a:endParaRPr lang="nl-N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01BC850-B598-41BB-9BA7-D9D7F80926E8}" type="slidenum">
              <a:rPr lang="nl-NL"/>
              <a:pPr>
                <a:defRPr/>
              </a:pPr>
              <a:t>32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6.Hoe </a:t>
            </a:r>
            <a:r>
              <a:rPr lang="en-US" dirty="0" err="1" smtClean="0"/>
              <a:t>verder</a:t>
            </a:r>
            <a:r>
              <a:rPr lang="en-US" dirty="0" smtClean="0"/>
              <a:t> ?</a:t>
            </a:r>
            <a:endParaRPr lang="nl-N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0F410C7-6042-46CC-A58B-2C950DBB9661}" type="slidenum">
              <a:rPr lang="nl-NL"/>
              <a:pPr>
                <a:defRPr/>
              </a:pPr>
              <a:t>33</a:t>
            </a:fld>
            <a:endParaRPr lang="nl-NL"/>
          </a:p>
        </p:txBody>
      </p:sp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3200" smtClean="0"/>
              <a:t>Cement om de bouwstenen: organisatie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nl-NL" sz="2400" smtClean="0"/>
              <a:t>Eenduidige aansturing nodig</a:t>
            </a:r>
          </a:p>
          <a:p>
            <a:pPr eaLnBrk="1" hangingPunct="1">
              <a:lnSpc>
                <a:spcPct val="120000"/>
              </a:lnSpc>
            </a:pPr>
            <a:r>
              <a:rPr lang="nl-NL" sz="2400" smtClean="0"/>
              <a:t>Vorming Dienst Metro Amsterdam </a:t>
            </a:r>
          </a:p>
          <a:p>
            <a:pPr eaLnBrk="1" hangingPunct="1">
              <a:lnSpc>
                <a:spcPct val="120000"/>
              </a:lnSpc>
            </a:pPr>
            <a:r>
              <a:rPr lang="nl-NL" sz="2400" smtClean="0"/>
              <a:t>Integrale aansturing van  </a:t>
            </a:r>
            <a:r>
              <a:rPr lang="nl-NL" sz="2400" u="sng" smtClean="0"/>
              <a:t>beheer</a:t>
            </a:r>
            <a:r>
              <a:rPr lang="nl-NL" sz="2400" smtClean="0"/>
              <a:t> bestaande metronet en   alle </a:t>
            </a:r>
            <a:r>
              <a:rPr lang="nl-NL" sz="2400" u="sng" smtClean="0"/>
              <a:t>metroprojecten</a:t>
            </a:r>
          </a:p>
          <a:p>
            <a:pPr eaLnBrk="1" hangingPunct="1">
              <a:lnSpc>
                <a:spcPct val="120000"/>
              </a:lnSpc>
            </a:pPr>
            <a:r>
              <a:rPr lang="nl-NL" sz="2400" smtClean="0"/>
              <a:t>Transformatie huidige stuurgroep AMSYS  (SRA, DIVV, GVB) tot Stuurgroep Metro </a:t>
            </a:r>
          </a:p>
          <a:p>
            <a:pPr eaLnBrk="1" hangingPunct="1">
              <a:lnSpc>
                <a:spcPct val="120000"/>
              </a:lnSpc>
            </a:pPr>
            <a:r>
              <a:rPr lang="nl-NL" sz="2400" smtClean="0"/>
              <a:t>Transformatie huidige werkgroep systeemintegratie </a:t>
            </a:r>
          </a:p>
          <a:p>
            <a:pPr eaLnBrk="1" hangingPunct="1">
              <a:lnSpc>
                <a:spcPct val="120000"/>
              </a:lnSpc>
            </a:pPr>
            <a:endParaRPr lang="nl-NL" sz="2400" smtClean="0"/>
          </a:p>
          <a:p>
            <a:pPr eaLnBrk="1" hangingPunct="1">
              <a:lnSpc>
                <a:spcPct val="120000"/>
              </a:lnSpc>
            </a:pPr>
            <a:r>
              <a:rPr lang="nl-NL" sz="2400" smtClean="0"/>
              <a:t>Resultaat: effectief samenspel betrokkenen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805E904-83BB-4E20-A32B-A66BB9838BAE}" type="slidenum">
              <a:rPr lang="nl-NL"/>
              <a:pPr>
                <a:defRPr/>
              </a:pPr>
              <a:t>34</a:t>
            </a:fld>
            <a:endParaRPr lang="nl-NL"/>
          </a:p>
        </p:txBody>
      </p:sp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mtClean="0"/>
              <a:t>Verdere werkwijze cf V model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nl-NL" sz="2400" smtClean="0"/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Ontwerpfase: Contracteisen NZL worden nu gevalideerd met IPVE dmv  reviews 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Afwijkingen leiden tot aanpassing van contracteisen of tot ontheffing via VTW proces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Invoering  change control op IPVE en ontwerpen 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Realisatiefase: leverancier verifieert DO’s en producten tegen contracteisen 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FAT, SAT en SIT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In proefbedrijf vindt  finale integratietest plaats voor in dienststelling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Validatie  van het werkende systeem tegen de bestuurlijke doelstellingen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10833C6-F755-4F0F-89DF-337C34890417}" type="slidenum">
              <a:rPr lang="nl-NL"/>
              <a:pPr>
                <a:defRPr/>
              </a:pPr>
              <a:t>35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Lessons learned</a:t>
            </a:r>
            <a:endParaRPr lang="nl-NL" dirty="0"/>
          </a:p>
        </p:txBody>
      </p:sp>
      <p:sp>
        <p:nvSpPr>
          <p:cNvPr id="8192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Systeemintegratie levert meerwaarde</a:t>
            </a:r>
          </a:p>
          <a:p>
            <a:pPr eaLnBrk="1" hangingPunct="1"/>
            <a:r>
              <a:rPr lang="en-US" sz="2400" smtClean="0"/>
              <a:t>Goed IPVE is basis voor succesvol procesverloop cf V model</a:t>
            </a:r>
          </a:p>
          <a:p>
            <a:pPr eaLnBrk="1" hangingPunct="1"/>
            <a:r>
              <a:rPr lang="en-US" sz="2400" smtClean="0"/>
              <a:t>Het is nooit te laat: een IPVE opstellen is meestal reverse -engineering</a:t>
            </a:r>
          </a:p>
          <a:p>
            <a:pPr eaLnBrk="1" hangingPunct="1"/>
            <a:r>
              <a:rPr lang="en-US" sz="2400" smtClean="0"/>
              <a:t>Eisenvergelijkingen zijn effectief middel om belangrijkste integratierisico’s eruit te halen</a:t>
            </a:r>
          </a:p>
          <a:p>
            <a:pPr eaLnBrk="1" hangingPunct="1"/>
            <a:r>
              <a:rPr lang="en-US" sz="2400" smtClean="0"/>
              <a:t>Door samenwerkingscultuur is ook bij verbrokkelde organisatie veel te bereiken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37631B1-69FA-44C3-B392-C78372DB9D5C}" type="slidenum">
              <a:rPr lang="nl-NL"/>
              <a:pPr>
                <a:defRPr/>
              </a:pPr>
              <a:t>4</a:t>
            </a:fld>
            <a:endParaRPr lang="nl-NL"/>
          </a:p>
        </p:txBody>
      </p:sp>
      <p:sp>
        <p:nvSpPr>
          <p:cNvPr id="20481" name="Line 29"/>
          <p:cNvSpPr>
            <a:spLocks noChangeShapeType="1"/>
          </p:cNvSpPr>
          <p:nvPr/>
        </p:nvSpPr>
        <p:spPr bwMode="auto">
          <a:xfrm>
            <a:off x="7380288" y="3357563"/>
            <a:ext cx="576262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0482" name="Line 28"/>
          <p:cNvSpPr>
            <a:spLocks noChangeShapeType="1"/>
          </p:cNvSpPr>
          <p:nvPr/>
        </p:nvSpPr>
        <p:spPr bwMode="auto">
          <a:xfrm flipH="1">
            <a:off x="5724525" y="3429000"/>
            <a:ext cx="2159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0483" name="Line 27"/>
          <p:cNvSpPr>
            <a:spLocks noChangeShapeType="1"/>
          </p:cNvSpPr>
          <p:nvPr/>
        </p:nvSpPr>
        <p:spPr bwMode="auto">
          <a:xfrm>
            <a:off x="2484438" y="335756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z="4000" smtClean="0"/>
              <a:t>Bestuurlijke structuur metro Amsterdam</a:t>
            </a:r>
          </a:p>
        </p:txBody>
      </p:sp>
      <p:sp>
        <p:nvSpPr>
          <p:cNvPr id="20485" name="Rectangle 18"/>
          <p:cNvSpPr>
            <a:spLocks noChangeArrowheads="1"/>
          </p:cNvSpPr>
          <p:nvPr/>
        </p:nvSpPr>
        <p:spPr bwMode="auto">
          <a:xfrm>
            <a:off x="1547813" y="2060575"/>
            <a:ext cx="1944687" cy="1296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b="1"/>
              <a:t>Stadsregio Amsterdam</a:t>
            </a:r>
          </a:p>
          <a:p>
            <a:pPr algn="ctr"/>
            <a:r>
              <a:rPr lang="nl-NL" sz="1400" b="1" i="1"/>
              <a:t>-concessieverlener OV</a:t>
            </a:r>
          </a:p>
        </p:txBody>
      </p:sp>
      <p:sp>
        <p:nvSpPr>
          <p:cNvPr id="20486" name="Rectangle 19"/>
          <p:cNvSpPr>
            <a:spLocks noChangeArrowheads="1"/>
          </p:cNvSpPr>
          <p:nvPr/>
        </p:nvSpPr>
        <p:spPr bwMode="auto">
          <a:xfrm>
            <a:off x="1547813" y="4437063"/>
            <a:ext cx="1944687" cy="13684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b="1"/>
              <a:t>GVB Vervoer</a:t>
            </a:r>
          </a:p>
          <a:p>
            <a:pPr algn="ctr"/>
            <a:r>
              <a:rPr lang="nl-NL" sz="1200" b="1" i="1"/>
              <a:t>-OV exploitatie</a:t>
            </a:r>
          </a:p>
        </p:txBody>
      </p:sp>
      <p:sp>
        <p:nvSpPr>
          <p:cNvPr id="20487" name="Rectangle 20"/>
          <p:cNvSpPr>
            <a:spLocks noChangeArrowheads="1"/>
          </p:cNvSpPr>
          <p:nvPr/>
        </p:nvSpPr>
        <p:spPr bwMode="auto">
          <a:xfrm>
            <a:off x="5580063" y="2060575"/>
            <a:ext cx="2016125" cy="1296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b="1"/>
              <a:t>Gemeente Amsterdam </a:t>
            </a:r>
          </a:p>
          <a:p>
            <a:pPr algn="ctr"/>
            <a:r>
              <a:rPr lang="nl-NL" sz="1400" b="1"/>
              <a:t>(DIVV)</a:t>
            </a:r>
          </a:p>
          <a:p>
            <a:pPr algn="ctr"/>
            <a:r>
              <a:rPr lang="nl-NL" sz="1400" b="1" i="1"/>
              <a:t>Eigenaar en </a:t>
            </a:r>
          </a:p>
          <a:p>
            <a:pPr algn="ctr"/>
            <a:r>
              <a:rPr lang="nl-NL" sz="1400" b="1" i="1"/>
              <a:t>strategisch beheer </a:t>
            </a:r>
          </a:p>
          <a:p>
            <a:pPr algn="ctr"/>
            <a:r>
              <a:rPr lang="nl-NL" sz="1400" b="1" i="1"/>
              <a:t>metroinfra</a:t>
            </a:r>
          </a:p>
        </p:txBody>
      </p:sp>
      <p:sp>
        <p:nvSpPr>
          <p:cNvPr id="20488" name="Rectangle 21"/>
          <p:cNvSpPr>
            <a:spLocks noChangeArrowheads="1"/>
          </p:cNvSpPr>
          <p:nvPr/>
        </p:nvSpPr>
        <p:spPr bwMode="auto">
          <a:xfrm>
            <a:off x="4427538" y="4437063"/>
            <a:ext cx="2016125" cy="13684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b="1"/>
              <a:t>GVB Railinfraservices</a:t>
            </a:r>
          </a:p>
          <a:p>
            <a:pPr algn="ctr"/>
            <a:r>
              <a:rPr lang="nl-NL" sz="1400" b="1" i="1"/>
              <a:t>-</a:t>
            </a:r>
            <a:r>
              <a:rPr lang="nl-NL" sz="1200" b="1" i="1"/>
              <a:t>Operationeel beheer</a:t>
            </a:r>
          </a:p>
          <a:p>
            <a:pPr algn="ctr"/>
            <a:r>
              <a:rPr lang="nl-NL" sz="1200" b="1" i="1"/>
              <a:t>-Dagelijks onderhoud</a:t>
            </a:r>
          </a:p>
        </p:txBody>
      </p:sp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1547813" y="3644900"/>
            <a:ext cx="1944687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vervoerconcessie</a:t>
            </a:r>
          </a:p>
        </p:txBody>
      </p:sp>
      <p:sp>
        <p:nvSpPr>
          <p:cNvPr id="20490" name="Rectangle 23"/>
          <p:cNvSpPr>
            <a:spLocks noChangeArrowheads="1"/>
          </p:cNvSpPr>
          <p:nvPr/>
        </p:nvSpPr>
        <p:spPr bwMode="auto">
          <a:xfrm>
            <a:off x="4787900" y="3716338"/>
            <a:ext cx="208756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Contract B&amp;O</a:t>
            </a:r>
          </a:p>
        </p:txBody>
      </p: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6948488" y="4437063"/>
            <a:ext cx="1944687" cy="13684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 b="1"/>
              <a:t>Aannemers</a:t>
            </a:r>
          </a:p>
          <a:p>
            <a:pPr algn="ctr"/>
            <a:r>
              <a:rPr lang="nl-NL" sz="1400" b="1" i="1"/>
              <a:t>-</a:t>
            </a:r>
            <a:r>
              <a:rPr lang="nl-NL" sz="1200" b="1" i="1"/>
              <a:t>Vervangingsprojecten </a:t>
            </a:r>
          </a:p>
          <a:p>
            <a:pPr algn="ctr"/>
            <a:r>
              <a:rPr lang="nl-NL" sz="1200" b="1" i="1"/>
              <a:t>-Nieuwbouwprojecten</a:t>
            </a:r>
            <a:r>
              <a:rPr lang="nl-NL"/>
              <a:t> </a:t>
            </a:r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7092950" y="3716338"/>
            <a:ext cx="1871663" cy="4333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Bouwcontracten</a:t>
            </a:r>
          </a:p>
        </p:txBody>
      </p:sp>
      <p:sp>
        <p:nvSpPr>
          <p:cNvPr id="20493" name="Line 26"/>
          <p:cNvSpPr>
            <a:spLocks noChangeShapeType="1"/>
          </p:cNvSpPr>
          <p:nvPr/>
        </p:nvSpPr>
        <p:spPr bwMode="auto">
          <a:xfrm>
            <a:off x="3708400" y="2636838"/>
            <a:ext cx="1655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0494" name="Text Box 30"/>
          <p:cNvSpPr txBox="1">
            <a:spLocks noChangeArrowheads="1"/>
          </p:cNvSpPr>
          <p:nvPr/>
        </p:nvSpPr>
        <p:spPr bwMode="auto">
          <a:xfrm>
            <a:off x="3708400" y="2349500"/>
            <a:ext cx="1457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1"/>
              <a:t>bekostiging  infra</a:t>
            </a:r>
          </a:p>
        </p:txBody>
      </p:sp>
      <p:sp>
        <p:nvSpPr>
          <p:cNvPr id="20495" name="Line 31"/>
          <p:cNvSpPr>
            <a:spLocks noChangeShapeType="1"/>
          </p:cNvSpPr>
          <p:nvPr/>
        </p:nvSpPr>
        <p:spPr bwMode="auto">
          <a:xfrm flipH="1">
            <a:off x="3563938" y="50133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0496" name="Text Box 32"/>
          <p:cNvSpPr txBox="1">
            <a:spLocks noChangeArrowheads="1"/>
          </p:cNvSpPr>
          <p:nvPr/>
        </p:nvSpPr>
        <p:spPr bwMode="auto">
          <a:xfrm>
            <a:off x="3419475" y="4437063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1"/>
              <a:t>beschikbare </a:t>
            </a:r>
          </a:p>
          <a:p>
            <a:r>
              <a:rPr lang="nl-NL" sz="1200" b="1"/>
              <a:t>infra</a:t>
            </a:r>
          </a:p>
        </p:txBody>
      </p:sp>
      <p:sp>
        <p:nvSpPr>
          <p:cNvPr id="20497" name="Text Box 33"/>
          <p:cNvSpPr txBox="1">
            <a:spLocks noChangeArrowheads="1"/>
          </p:cNvSpPr>
          <p:nvPr/>
        </p:nvSpPr>
        <p:spPr bwMode="auto">
          <a:xfrm>
            <a:off x="7164388" y="2349500"/>
            <a:ext cx="1069975" cy="3968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000" b="1"/>
              <a:t>Projectbureau </a:t>
            </a:r>
          </a:p>
          <a:p>
            <a:r>
              <a:rPr lang="nl-NL" sz="1000" b="1"/>
              <a:t>AMSYS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7A28E77-57C6-4571-B715-0461377B7618}" type="slidenum">
              <a:rPr lang="nl-NL"/>
              <a:pPr>
                <a:defRPr/>
              </a:pPr>
              <a:t>5</a:t>
            </a:fld>
            <a:endParaRPr lang="nl-NL"/>
          </a:p>
        </p:txBody>
      </p:sp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mtClean="0"/>
              <a:t>Rol van DIVV-AMSYS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Aanschaf nieuw metromaterieel</a:t>
            </a:r>
          </a:p>
          <a:p>
            <a:pPr eaLnBrk="1" hangingPunct="1"/>
            <a:r>
              <a:rPr lang="nl-NL" smtClean="0"/>
              <a:t>Aanleg Werkplaats Diemen</a:t>
            </a:r>
          </a:p>
          <a:p>
            <a:pPr eaLnBrk="1" hangingPunct="1"/>
            <a:r>
              <a:rPr lang="nl-NL" smtClean="0"/>
              <a:t>Aanleg Opstelterreinen</a:t>
            </a:r>
          </a:p>
          <a:p>
            <a:pPr eaLnBrk="1" hangingPunct="1"/>
            <a:r>
              <a:rPr lang="nl-NL" smtClean="0"/>
              <a:t>Aanschaf nieuw S&amp;C systeem</a:t>
            </a:r>
          </a:p>
          <a:p>
            <a:pPr eaLnBrk="1" hangingPunct="1"/>
            <a:r>
              <a:rPr lang="nl-NL" smtClean="0"/>
              <a:t>Aanschaf ICT systemen</a:t>
            </a:r>
          </a:p>
          <a:p>
            <a:pPr eaLnBrk="1" hangingPunct="1"/>
            <a:endParaRPr lang="nl-NL" smtClean="0"/>
          </a:p>
          <a:p>
            <a:pPr eaLnBrk="1" hangingPunct="1">
              <a:buFontTx/>
              <a:buNone/>
            </a:pPr>
            <a:r>
              <a:rPr lang="nl-NL" smtClean="0"/>
              <a:t>Tbv Noord/Zuidlijn en bestaande metronet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AC7C3E0-476E-4D5D-BA3C-9FD2A7BF52EC}" type="slidenum">
              <a:rPr lang="nl-NL"/>
              <a:pPr>
                <a:defRPr/>
              </a:pPr>
              <a:t>6</a:t>
            </a:fld>
            <a:endParaRPr lang="nl-NL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nl-NL" smtClean="0"/>
              <a:t>Nieuwe verhoudingen in het OV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nl-NL" sz="2800" smtClean="0"/>
              <a:t>Behoefte aan </a:t>
            </a:r>
            <a:r>
              <a:rPr lang="nl-NL" sz="2800" u="sng" smtClean="0"/>
              <a:t>één standaard</a:t>
            </a:r>
            <a:r>
              <a:rPr lang="nl-NL" sz="2800" smtClean="0"/>
              <a:t> voor het hele werkende metrosysteem vanwege:</a:t>
            </a:r>
          </a:p>
          <a:p>
            <a:pPr>
              <a:lnSpc>
                <a:spcPct val="80000"/>
              </a:lnSpc>
              <a:buFontTx/>
              <a:buNone/>
            </a:pPr>
            <a:endParaRPr lang="nl-NL" sz="2800" smtClean="0"/>
          </a:p>
          <a:p>
            <a:pPr>
              <a:lnSpc>
                <a:spcPct val="80000"/>
              </a:lnSpc>
            </a:pPr>
            <a:r>
              <a:rPr lang="nl-NL" sz="2800" smtClean="0"/>
              <a:t>Opdeling van verantwoordelijkheden over meer partijen, </a:t>
            </a:r>
          </a:p>
          <a:p>
            <a:pPr>
              <a:lnSpc>
                <a:spcPct val="80000"/>
              </a:lnSpc>
            </a:pPr>
            <a:r>
              <a:rPr lang="nl-NL" sz="2800" smtClean="0"/>
              <a:t>Meer tijdelijke werkverbanden</a:t>
            </a:r>
          </a:p>
          <a:p>
            <a:pPr>
              <a:lnSpc>
                <a:spcPct val="80000"/>
              </a:lnSpc>
            </a:pPr>
            <a:r>
              <a:rPr lang="nl-NL" sz="2800" smtClean="0"/>
              <a:t>Impliciete kennis niet overdraagbaar</a:t>
            </a:r>
          </a:p>
          <a:p>
            <a:pPr>
              <a:lnSpc>
                <a:spcPct val="80000"/>
              </a:lnSpc>
            </a:pPr>
            <a:r>
              <a:rPr lang="nl-NL" sz="2800" smtClean="0"/>
              <a:t>Formele opdrachtgever/opdrachtnemer relaties</a:t>
            </a:r>
          </a:p>
          <a:p>
            <a:pPr>
              <a:lnSpc>
                <a:spcPct val="80000"/>
              </a:lnSpc>
            </a:pPr>
            <a:r>
              <a:rPr lang="nl-NL" sz="2800" smtClean="0"/>
              <a:t>Prestatiesturing</a:t>
            </a:r>
          </a:p>
          <a:p>
            <a:pPr>
              <a:lnSpc>
                <a:spcPct val="80000"/>
              </a:lnSpc>
            </a:pPr>
            <a:r>
              <a:rPr lang="nl-NL" sz="2800" smtClean="0"/>
              <a:t>D &amp; C aanbestedingen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9B91CE7-10E5-4B1C-A75A-9CF85B273305}" type="slidenum">
              <a:rPr lang="nl-NL"/>
              <a:pPr>
                <a:defRPr/>
              </a:pPr>
              <a:t>7</a:t>
            </a:fld>
            <a:endParaRPr lang="nl-NL"/>
          </a:p>
        </p:txBody>
      </p:sp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mtClean="0"/>
              <a:t>Metrovernieuwingen</a:t>
            </a:r>
          </a:p>
        </p:txBody>
      </p:sp>
      <p:sp>
        <p:nvSpPr>
          <p:cNvPr id="26626" name="AutoShape 8" descr="9k="/>
          <p:cNvSpPr>
            <a:spLocks noChangeAspect="1" noChangeArrowheads="1"/>
          </p:cNvSpPr>
          <p:nvPr/>
        </p:nvSpPr>
        <p:spPr bwMode="auto">
          <a:xfrm>
            <a:off x="3581400" y="268605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6627" name="AutoShape 10" descr="9k="/>
          <p:cNvSpPr>
            <a:spLocks noChangeAspect="1" noChangeArrowheads="1"/>
          </p:cNvSpPr>
          <p:nvPr/>
        </p:nvSpPr>
        <p:spPr bwMode="auto">
          <a:xfrm>
            <a:off x="3581400" y="268605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6628" name="AutoShape 12" descr="9k="/>
          <p:cNvSpPr>
            <a:spLocks noChangeAspect="1" noChangeArrowheads="1"/>
          </p:cNvSpPr>
          <p:nvPr/>
        </p:nvSpPr>
        <p:spPr bwMode="auto">
          <a:xfrm>
            <a:off x="3581400" y="268605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6629" name="AutoShape 14" descr="9k="/>
          <p:cNvSpPr>
            <a:spLocks noChangeAspect="1" noChangeArrowheads="1"/>
          </p:cNvSpPr>
          <p:nvPr/>
        </p:nvSpPr>
        <p:spPr bwMode="auto">
          <a:xfrm>
            <a:off x="3581400" y="268605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26630" name="Picture 15" descr="ICT system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5589588"/>
            <a:ext cx="16557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kstvak 9"/>
          <p:cNvSpPr txBox="1">
            <a:spLocks noChangeArrowheads="1"/>
          </p:cNvSpPr>
          <p:nvPr/>
        </p:nvSpPr>
        <p:spPr bwMode="auto">
          <a:xfrm>
            <a:off x="3635375" y="1628775"/>
            <a:ext cx="1584325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Noord/Zuidlijn</a:t>
            </a:r>
          </a:p>
          <a:p>
            <a:endParaRPr lang="nl-NL" sz="1600"/>
          </a:p>
        </p:txBody>
      </p:sp>
      <p:pic>
        <p:nvPicPr>
          <p:cNvPr id="26632" name="Afbeelding 10" descr="opstelterrei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4437063"/>
            <a:ext cx="16748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Afbeelding 11" descr="logo oostlijn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5589588"/>
            <a:ext cx="18002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Afbeelding 13" descr="_MO%20021110_%20Werkplaats07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2565400"/>
            <a:ext cx="17605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Afbeelding 15" descr="264px-Amsterdam_Alstom_M5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8313" y="4941888"/>
            <a:ext cx="158273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Afbeelding 16" descr="thumb_307x217_haltes_nzlijn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35375" y="2205038"/>
            <a:ext cx="15843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Tekstvak 17"/>
          <p:cNvSpPr txBox="1">
            <a:spLocks noChangeArrowheads="1"/>
          </p:cNvSpPr>
          <p:nvPr/>
        </p:nvSpPr>
        <p:spPr bwMode="auto">
          <a:xfrm>
            <a:off x="468313" y="4365625"/>
            <a:ext cx="1582737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Nieuw materieel</a:t>
            </a:r>
            <a:endParaRPr lang="nl-NL" sz="1600"/>
          </a:p>
        </p:txBody>
      </p:sp>
      <p:sp>
        <p:nvSpPr>
          <p:cNvPr id="26638" name="Tekstvak 18"/>
          <p:cNvSpPr txBox="1">
            <a:spLocks noChangeArrowheads="1"/>
          </p:cNvSpPr>
          <p:nvPr/>
        </p:nvSpPr>
        <p:spPr bwMode="auto">
          <a:xfrm>
            <a:off x="539750" y="1773238"/>
            <a:ext cx="1584325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Nieuwe </a:t>
            </a:r>
          </a:p>
          <a:p>
            <a:r>
              <a:rPr lang="en-US" sz="1600"/>
              <a:t>Beveiliging </a:t>
            </a:r>
            <a:endParaRPr lang="nl-NL" sz="1600"/>
          </a:p>
        </p:txBody>
      </p:sp>
      <p:sp>
        <p:nvSpPr>
          <p:cNvPr id="26639" name="Tekstvak 19"/>
          <p:cNvSpPr txBox="1">
            <a:spLocks noChangeArrowheads="1"/>
          </p:cNvSpPr>
          <p:nvPr/>
        </p:nvSpPr>
        <p:spPr bwMode="auto">
          <a:xfrm>
            <a:off x="2484438" y="5300663"/>
            <a:ext cx="1846262" cy="3397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Renovatie Oostlijn</a:t>
            </a:r>
            <a:endParaRPr lang="nl-NL" sz="1600"/>
          </a:p>
        </p:txBody>
      </p:sp>
      <p:sp>
        <p:nvSpPr>
          <p:cNvPr id="26640" name="Tekstvak 20"/>
          <p:cNvSpPr txBox="1">
            <a:spLocks noChangeArrowheads="1"/>
          </p:cNvSpPr>
          <p:nvPr/>
        </p:nvSpPr>
        <p:spPr bwMode="auto">
          <a:xfrm>
            <a:off x="4932363" y="5229225"/>
            <a:ext cx="1655762" cy="3381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Nieuwe ICT</a:t>
            </a:r>
            <a:endParaRPr lang="nl-NL" sz="1600"/>
          </a:p>
        </p:txBody>
      </p:sp>
      <p:sp>
        <p:nvSpPr>
          <p:cNvPr id="26641" name="Tekstvak 21"/>
          <p:cNvSpPr txBox="1">
            <a:spLocks noChangeArrowheads="1"/>
          </p:cNvSpPr>
          <p:nvPr/>
        </p:nvSpPr>
        <p:spPr bwMode="auto">
          <a:xfrm>
            <a:off x="6659563" y="3860800"/>
            <a:ext cx="1657350" cy="5857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Vernieuwing </a:t>
            </a:r>
          </a:p>
          <a:p>
            <a:r>
              <a:rPr lang="en-US" sz="1600"/>
              <a:t>opstelterreinen</a:t>
            </a:r>
            <a:endParaRPr lang="nl-NL" sz="1600"/>
          </a:p>
        </p:txBody>
      </p:sp>
      <p:sp>
        <p:nvSpPr>
          <p:cNvPr id="26642" name="Tekstvak 22"/>
          <p:cNvSpPr txBox="1">
            <a:spLocks noChangeArrowheads="1"/>
          </p:cNvSpPr>
          <p:nvPr/>
        </p:nvSpPr>
        <p:spPr bwMode="auto">
          <a:xfrm>
            <a:off x="6804025" y="1979613"/>
            <a:ext cx="1728788" cy="5857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Vernieuwing  </a:t>
            </a:r>
          </a:p>
          <a:p>
            <a:r>
              <a:rPr lang="en-US" sz="1600"/>
              <a:t>hoofdwerkplaats</a:t>
            </a:r>
            <a:endParaRPr lang="nl-NL" sz="1600"/>
          </a:p>
        </p:txBody>
      </p:sp>
      <p:pic>
        <p:nvPicPr>
          <p:cNvPr id="26643" name="Afbeelding 23" descr="sistemi_ertms_2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9750" y="2349500"/>
            <a:ext cx="1584325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" name="PIJL-OMLAAG 27"/>
          <p:cNvSpPr/>
          <p:nvPr/>
        </p:nvSpPr>
        <p:spPr>
          <a:xfrm rot="18572278">
            <a:off x="2339976" y="2997200"/>
            <a:ext cx="360362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9" name="PIJL-OMLAAG 28"/>
          <p:cNvSpPr/>
          <p:nvPr/>
        </p:nvSpPr>
        <p:spPr>
          <a:xfrm rot="2736977">
            <a:off x="5922169" y="3121819"/>
            <a:ext cx="360363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0" name="PIJL-OMLAAG 29"/>
          <p:cNvSpPr/>
          <p:nvPr/>
        </p:nvSpPr>
        <p:spPr>
          <a:xfrm rot="6756276">
            <a:off x="5878513" y="4308475"/>
            <a:ext cx="360362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1" name="PIJL-OMLAAG 30"/>
          <p:cNvSpPr/>
          <p:nvPr/>
        </p:nvSpPr>
        <p:spPr>
          <a:xfrm rot="9177994">
            <a:off x="5003800" y="4508500"/>
            <a:ext cx="360363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2" name="PIJL-OMLAAG 31"/>
          <p:cNvSpPr/>
          <p:nvPr/>
        </p:nvSpPr>
        <p:spPr>
          <a:xfrm>
            <a:off x="4211638" y="3213100"/>
            <a:ext cx="360362" cy="4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3" name="PIJL-OMLAAG 32"/>
          <p:cNvSpPr/>
          <p:nvPr/>
        </p:nvSpPr>
        <p:spPr>
          <a:xfrm rot="14771105">
            <a:off x="2123281" y="4509294"/>
            <a:ext cx="360363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4" name="PIJL-OMLAAG 33"/>
          <p:cNvSpPr/>
          <p:nvPr/>
        </p:nvSpPr>
        <p:spPr>
          <a:xfrm rot="12841027">
            <a:off x="3241675" y="4567238"/>
            <a:ext cx="360363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6651" name="Tekstvak 34"/>
          <p:cNvSpPr txBox="1">
            <a:spLocks noChangeArrowheads="1"/>
          </p:cNvSpPr>
          <p:nvPr/>
        </p:nvSpPr>
        <p:spPr bwMode="auto">
          <a:xfrm>
            <a:off x="2268538" y="3644900"/>
            <a:ext cx="42529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Werkend systeem ?</a:t>
            </a:r>
            <a:endParaRPr lang="nl-NL"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8F1AC5A-1152-409B-99F7-D83620CE2F43}" type="slidenum">
              <a:rPr lang="nl-NL"/>
              <a:pPr>
                <a:defRPr/>
              </a:pPr>
              <a:t>8</a:t>
            </a:fld>
            <a:endParaRPr lang="nl-NL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nl-NL" smtClean="0"/>
              <a:t>Metro vernieuwingen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800" smtClean="0"/>
              <a:t>Aanleiding Noord/Zuidlijn 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Veel  metroprojecten tegelijk: NZL, Renovatie Oostlijn, S&amp;C systeem, nieuw materieel , opstelterreinen, ICT telecom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Onderlinge integratie  niet goed geregeld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Gat tussen bestuurlijke doelstellingen en afzonderlijke projecten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Relaties niet expliciet gemaakt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Veel integratie risico’s – werkt het straks wel samen ? </a:t>
            </a:r>
          </a:p>
          <a:p>
            <a:pPr eaLnBrk="1" hangingPunct="1">
              <a:lnSpc>
                <a:spcPct val="90000"/>
              </a:lnSpc>
            </a:pPr>
            <a:endParaRPr lang="nl-NL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ctr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nl-NL" smtClean="0"/>
              <a:t>2.Systeemintegratie volgens het V model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953</Words>
  <Application>Microsoft Office PowerPoint</Application>
  <PresentationFormat>Diavoorstelling (4:3)</PresentationFormat>
  <Paragraphs>322</Paragraphs>
  <Slides>35</Slides>
  <Notes>32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Standaardontwerp</vt:lpstr>
      <vt:lpstr>Integraal PvE Metro Amsterdam en Systeemintegratie   </vt:lpstr>
      <vt:lpstr>Programma</vt:lpstr>
      <vt:lpstr>1. Waarom systeemintegratie nodig ?</vt:lpstr>
      <vt:lpstr>Bestuurlijke structuur metro Amsterdam</vt:lpstr>
      <vt:lpstr>Rol van DIVV-AMSYS</vt:lpstr>
      <vt:lpstr>Nieuwe verhoudingen in het OV</vt:lpstr>
      <vt:lpstr>Metrovernieuwingen</vt:lpstr>
      <vt:lpstr>Metro vernieuwingen </vt:lpstr>
      <vt:lpstr>2.Systeemintegratie volgens het V model</vt:lpstr>
      <vt:lpstr>Systeemintegratie: wat het is</vt:lpstr>
      <vt:lpstr>Dia 11</vt:lpstr>
      <vt:lpstr>Integratie van techniek, proces en organisatie</vt:lpstr>
      <vt:lpstr>Waarom belangrijk?</vt:lpstr>
      <vt:lpstr>Waarom urgent?</vt:lpstr>
      <vt:lpstr>Bouwstenen systeemintegratie</vt:lpstr>
      <vt:lpstr>Gelaagdheid systeemintegratie</vt:lpstr>
      <vt:lpstr>3.Opbouw van het IPVE </vt:lpstr>
      <vt:lpstr>Structuur IPVE</vt:lpstr>
      <vt:lpstr>Specificatieboom</vt:lpstr>
      <vt:lpstr>IPVE segmentspecificaties</vt:lpstr>
      <vt:lpstr>4. Functie van het Integraal Programma van Eisen </vt:lpstr>
      <vt:lpstr>Wat kunnen we met een IPVE ? </vt:lpstr>
      <vt:lpstr>Waarom projecten mislukken</vt:lpstr>
      <vt:lpstr>Hoe het mis kan gaan door incomplete specificaties</vt:lpstr>
      <vt:lpstr> Hoe het mis kan gaan door incomplete specificaties</vt:lpstr>
      <vt:lpstr>Metro vernieuwingen </vt:lpstr>
      <vt:lpstr>IPVE =verbindende schakel</vt:lpstr>
      <vt:lpstr>Dia 28</vt:lpstr>
      <vt:lpstr>Eisenvergelijkingen (compliance analyse)</vt:lpstr>
      <vt:lpstr>5. IPVE en veiligheid</vt:lpstr>
      <vt:lpstr>Veiligheid via V model aantonen</vt:lpstr>
      <vt:lpstr>6.Hoe verder ?</vt:lpstr>
      <vt:lpstr>Cement om de bouwstenen: organisatie</vt:lpstr>
      <vt:lpstr>Verdere werkwijze cf V model</vt:lpstr>
      <vt:lpstr>Lessons learned</vt:lpstr>
    </vt:vector>
  </TitlesOfParts>
  <Company>DIVV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Principes voor systeemintegratie</dc:title>
  <dc:creator>voorthuijzen</dc:creator>
  <cp:lastModifiedBy>verdenius</cp:lastModifiedBy>
  <cp:revision>39</cp:revision>
  <dcterms:created xsi:type="dcterms:W3CDTF">2009-09-21T10:15:29Z</dcterms:created>
  <dcterms:modified xsi:type="dcterms:W3CDTF">2011-11-14T08:02:03Z</dcterms:modified>
</cp:coreProperties>
</file>