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01" r:id="rId2"/>
    <p:sldId id="279" r:id="rId3"/>
    <p:sldId id="305" r:id="rId4"/>
    <p:sldId id="311" r:id="rId5"/>
    <p:sldId id="312" r:id="rId6"/>
    <p:sldId id="314" r:id="rId7"/>
    <p:sldId id="303" r:id="rId8"/>
    <p:sldId id="306" r:id="rId9"/>
    <p:sldId id="307" r:id="rId10"/>
    <p:sldId id="308" r:id="rId11"/>
    <p:sldId id="304" r:id="rId12"/>
    <p:sldId id="309" r:id="rId13"/>
    <p:sldId id="310" r:id="rId14"/>
    <p:sldId id="313" r:id="rId15"/>
    <p:sldId id="302" r:id="rId16"/>
    <p:sldId id="298" r:id="rId17"/>
    <p:sldId id="285" r:id="rId18"/>
    <p:sldId id="290" r:id="rId19"/>
    <p:sldId id="281" r:id="rId20"/>
    <p:sldId id="291" r:id="rId21"/>
    <p:sldId id="293" r:id="rId22"/>
    <p:sldId id="283" r:id="rId23"/>
    <p:sldId id="284" r:id="rId24"/>
    <p:sldId id="297" r:id="rId25"/>
    <p:sldId id="286" r:id="rId26"/>
    <p:sldId id="282" r:id="rId27"/>
    <p:sldId id="295" r:id="rId28"/>
    <p:sldId id="287" r:id="rId29"/>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A28C"/>
    <a:srgbClr val="DD7555"/>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34" autoAdjust="0"/>
  </p:normalViewPr>
  <p:slideViewPr>
    <p:cSldViewPr>
      <p:cViewPr>
        <p:scale>
          <a:sx n="70" d="100"/>
          <a:sy n="70" d="100"/>
        </p:scale>
        <p:origin x="-117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nl-NL"/>
          </a:p>
        </p:txBody>
      </p:sp>
      <p:sp>
        <p:nvSpPr>
          <p:cNvPr id="870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178CB749-00B7-4F3A-89AD-84C84D32CC04}" type="datetimeFigureOut">
              <a:rPr lang="nl-NL"/>
              <a:pPr/>
              <a:t>16-03-2012</a:t>
            </a:fld>
            <a:endParaRPr lang="nl-NL"/>
          </a:p>
        </p:txBody>
      </p:sp>
      <p:sp>
        <p:nvSpPr>
          <p:cNvPr id="870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nl-NL"/>
          </a:p>
        </p:txBody>
      </p:sp>
      <p:sp>
        <p:nvSpPr>
          <p:cNvPr id="870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F7175BF-1F50-4666-9F59-CF593487F598}" type="slidenum">
              <a:rPr lang="nl-NL"/>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99149B4-A77E-41BE-8B0E-FFC06EBDFA52}" type="datetimeFigureOut">
              <a:rPr lang="nl-NL"/>
              <a:pPr>
                <a:defRPr/>
              </a:pPr>
              <a:t>16-03-2012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292331B-E58B-45AA-95BB-F5A62324075B}"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63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a:p>
            <a:pPr eaLnBrk="1" hangingPunct="1">
              <a:spcBef>
                <a:spcPct val="0"/>
              </a:spcBef>
            </a:pPr>
            <a:r>
              <a:rPr lang="nl-NL" smtClean="0"/>
              <a:t>Stellingen:</a:t>
            </a:r>
          </a:p>
          <a:p>
            <a:pPr eaLnBrk="1" hangingPunct="1">
              <a:spcBef>
                <a:spcPct val="0"/>
              </a:spcBef>
            </a:pPr>
            <a:endParaRPr lang="nl-NL" smtClean="0"/>
          </a:p>
          <a:p>
            <a:pPr eaLnBrk="1" hangingPunct="1">
              <a:spcBef>
                <a:spcPct val="0"/>
              </a:spcBef>
            </a:pPr>
            <a:r>
              <a:rPr lang="nl-NL" smtClean="0"/>
              <a:t>AM gaat over het in standhouden van de functies van assets tegen aanvaardbare kosten</a:t>
            </a:r>
          </a:p>
          <a:p>
            <a:pPr eaLnBrk="1" hangingPunct="1">
              <a:spcBef>
                <a:spcPct val="0"/>
              </a:spcBef>
            </a:pPr>
            <a:endParaRPr lang="nl-NL" smtClean="0"/>
          </a:p>
          <a:p>
            <a:pPr eaLnBrk="1" hangingPunct="1">
              <a:spcBef>
                <a:spcPct val="0"/>
              </a:spcBef>
            </a:pPr>
            <a:r>
              <a:rPr lang="nl-NL" smtClean="0"/>
              <a:t>Inzicht in functies en inzicht in kosten zijn een startvoorwaarde voor AM</a:t>
            </a:r>
          </a:p>
          <a:p>
            <a:pPr eaLnBrk="1" hangingPunct="1">
              <a:spcBef>
                <a:spcPct val="0"/>
              </a:spcBef>
            </a:pPr>
            <a:endParaRPr lang="nl-NL" smtClean="0"/>
          </a:p>
          <a:p>
            <a:pPr eaLnBrk="1" hangingPunct="1">
              <a:spcBef>
                <a:spcPct val="0"/>
              </a:spcBef>
            </a:pPr>
            <a:r>
              <a:rPr lang="nl-NL" smtClean="0"/>
              <a:t>AM verondersteld kennis en visie op het beheer- en onderhoudsproces</a:t>
            </a:r>
          </a:p>
          <a:p>
            <a:pPr eaLnBrk="1" hangingPunct="1">
              <a:spcBef>
                <a:spcPct val="0"/>
              </a:spcBef>
            </a:pPr>
            <a:endParaRPr lang="nl-NL" smtClean="0"/>
          </a:p>
          <a:p>
            <a:pPr eaLnBrk="1" hangingPunct="1">
              <a:spcBef>
                <a:spcPct val="0"/>
              </a:spcBef>
            </a:pPr>
            <a:r>
              <a:rPr lang="nl-NL" smtClean="0"/>
              <a:t>AM grijpt diep in op de organisatiestructuur. De bereidheid en mogelijkheid om deze structuur aan te passen is essentieel voor AM</a:t>
            </a:r>
          </a:p>
          <a:p>
            <a:pPr eaLnBrk="1" hangingPunct="1">
              <a:spcBef>
                <a:spcPct val="0"/>
              </a:spcBef>
            </a:pPr>
            <a:endParaRPr lang="nl-NL" smtClean="0"/>
          </a:p>
        </p:txBody>
      </p:sp>
      <p:sp>
        <p:nvSpPr>
          <p:cNvPr id="1638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A0C3A7-65DA-437D-9870-FC3943814523}" type="slidenum">
              <a:rPr lang="nl-NL"/>
              <a:pPr fontAlgn="base">
                <a:spcBef>
                  <a:spcPct val="0"/>
                </a:spcBef>
                <a:spcAft>
                  <a:spcPct val="0"/>
                </a:spcAft>
                <a:defRPr/>
              </a:pPr>
              <a:t>2</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buFont typeface="Arial" charset="0"/>
              <a:buNone/>
            </a:pPr>
            <a:r>
              <a:rPr lang="nl-NL" sz="900" smtClean="0"/>
              <a:t>Reflectie op doelen</a:t>
            </a:r>
          </a:p>
          <a:p>
            <a:pPr lvl="1" eaLnBrk="1" hangingPunct="1">
              <a:lnSpc>
                <a:spcPct val="80000"/>
              </a:lnSpc>
              <a:buFont typeface="Arial" charset="0"/>
              <a:buNone/>
            </a:pPr>
            <a:r>
              <a:rPr lang="nl-NL" sz="1000" smtClean="0"/>
              <a:t>budgetbehoefte</a:t>
            </a:r>
          </a:p>
          <a:p>
            <a:pPr lvl="1" eaLnBrk="1" hangingPunct="1">
              <a:lnSpc>
                <a:spcPct val="80000"/>
              </a:lnSpc>
              <a:buFont typeface="Arial" charset="0"/>
              <a:buNone/>
            </a:pPr>
            <a:r>
              <a:rPr lang="nl-NL" sz="1000" smtClean="0"/>
              <a:t>Cost control</a:t>
            </a:r>
          </a:p>
          <a:p>
            <a:pPr lvl="1" eaLnBrk="1" hangingPunct="1">
              <a:lnSpc>
                <a:spcPct val="80000"/>
              </a:lnSpc>
              <a:buFont typeface="Arial" charset="0"/>
              <a:buNone/>
            </a:pPr>
            <a:r>
              <a:rPr lang="nl-NL" sz="1000" smtClean="0"/>
              <a:t>Life cycle costing</a:t>
            </a:r>
          </a:p>
          <a:p>
            <a:endParaRPr lang="nl-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789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a:p>
            <a:pPr eaLnBrk="1" hangingPunct="1">
              <a:spcBef>
                <a:spcPct val="0"/>
              </a:spcBef>
            </a:pPr>
            <a:r>
              <a:rPr lang="nl-NL" smtClean="0"/>
              <a:t>Stellingen:</a:t>
            </a:r>
          </a:p>
          <a:p>
            <a:pPr eaLnBrk="1" hangingPunct="1">
              <a:spcBef>
                <a:spcPct val="0"/>
              </a:spcBef>
            </a:pPr>
            <a:endParaRPr lang="nl-NL" smtClean="0"/>
          </a:p>
          <a:p>
            <a:pPr eaLnBrk="1" hangingPunct="1">
              <a:spcBef>
                <a:spcPct val="0"/>
              </a:spcBef>
            </a:pPr>
            <a:r>
              <a:rPr lang="nl-NL" smtClean="0"/>
              <a:t>AM gaat over het in standhouden van de functies van assets tegen aanvaardbare kosten</a:t>
            </a:r>
          </a:p>
          <a:p>
            <a:pPr eaLnBrk="1" hangingPunct="1">
              <a:spcBef>
                <a:spcPct val="0"/>
              </a:spcBef>
            </a:pPr>
            <a:endParaRPr lang="nl-NL" smtClean="0"/>
          </a:p>
          <a:p>
            <a:pPr eaLnBrk="1" hangingPunct="1">
              <a:spcBef>
                <a:spcPct val="0"/>
              </a:spcBef>
            </a:pPr>
            <a:r>
              <a:rPr lang="nl-NL" smtClean="0"/>
              <a:t>Inzicht in functies en inzicht in kosten zijn een startvoorwaarde voor AM</a:t>
            </a:r>
          </a:p>
          <a:p>
            <a:pPr eaLnBrk="1" hangingPunct="1">
              <a:spcBef>
                <a:spcPct val="0"/>
              </a:spcBef>
            </a:pPr>
            <a:endParaRPr lang="nl-NL" smtClean="0"/>
          </a:p>
          <a:p>
            <a:pPr eaLnBrk="1" hangingPunct="1">
              <a:spcBef>
                <a:spcPct val="0"/>
              </a:spcBef>
            </a:pPr>
            <a:r>
              <a:rPr lang="nl-NL" smtClean="0"/>
              <a:t>AM verondersteld kennis en visie op het beheer- en onderhoudsproces</a:t>
            </a:r>
          </a:p>
          <a:p>
            <a:pPr eaLnBrk="1" hangingPunct="1">
              <a:spcBef>
                <a:spcPct val="0"/>
              </a:spcBef>
            </a:pPr>
            <a:endParaRPr lang="nl-NL" smtClean="0"/>
          </a:p>
          <a:p>
            <a:pPr eaLnBrk="1" hangingPunct="1">
              <a:spcBef>
                <a:spcPct val="0"/>
              </a:spcBef>
            </a:pPr>
            <a:r>
              <a:rPr lang="nl-NL" smtClean="0"/>
              <a:t>AM grijpt diep in op de organisatiestructuur. De bereidheid en mogelijkheid om deze structuur aan te passen is essentieel voor AM</a:t>
            </a:r>
          </a:p>
          <a:p>
            <a:pPr eaLnBrk="1" hangingPunct="1">
              <a:spcBef>
                <a:spcPct val="0"/>
              </a:spcBef>
            </a:pPr>
            <a:endParaRPr lang="nl-NL" smtClean="0"/>
          </a:p>
        </p:txBody>
      </p:sp>
      <p:sp>
        <p:nvSpPr>
          <p:cNvPr id="3789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DE15C6-1B74-40A5-8243-8AD1D417EC52}" type="slidenum">
              <a:rPr lang="nl-NL"/>
              <a:pPr fontAlgn="base">
                <a:spcBef>
                  <a:spcPct val="0"/>
                </a:spcBef>
                <a:spcAft>
                  <a:spcPct val="0"/>
                </a:spcAft>
                <a:defRPr/>
              </a:pPr>
              <a:t>15</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99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3993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E0DEB1-9AEB-43D3-98BD-8927D034F300}" type="slidenum">
              <a:rPr lang="nl-NL"/>
              <a:pPr fontAlgn="base">
                <a:spcBef>
                  <a:spcPct val="0"/>
                </a:spcBef>
                <a:spcAft>
                  <a:spcPct val="0"/>
                </a:spcAft>
                <a:defRPr/>
              </a:pPr>
              <a:t>16</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19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Standaardisatie, zo is gebleken, is bepalend voor de inspanning om een AM-systeem te realiseren en is tevens de basis voor  een effectieve en efficiënte bedrijfsvoering. </a:t>
            </a:r>
          </a:p>
          <a:p>
            <a:pPr eaLnBrk="1" hangingPunct="1">
              <a:spcBef>
                <a:spcPct val="0"/>
              </a:spcBef>
            </a:pPr>
            <a:endParaRPr lang="nl-NL" smtClean="0"/>
          </a:p>
          <a:p>
            <a:pPr eaLnBrk="1" hangingPunct="1">
              <a:spcBef>
                <a:spcPct val="0"/>
              </a:spcBef>
            </a:pPr>
            <a:r>
              <a:rPr lang="nl-NL" smtClean="0"/>
              <a:t>De keuze voor standaardisatie heeft gezorgd voor een directe relatie en koppeling met Nieuwbouwprojecten. Immers AM-Rail levert enerzijds programma’s van eisen aan Nieuwbouwprojecten (met als voorbeeld de spoorconstructie in ballast voor de NoordZuidlijn) en anderzijds ontvangt AM-Rail nieuwe objectsoorten van Nieuwbouwprojecten.  </a:t>
            </a:r>
          </a:p>
          <a:p>
            <a:pPr eaLnBrk="1" hangingPunct="1">
              <a:spcBef>
                <a:spcPct val="0"/>
              </a:spcBef>
            </a:pPr>
            <a:endParaRPr lang="nl-NL" smtClean="0"/>
          </a:p>
          <a:p>
            <a:pPr eaLnBrk="1" hangingPunct="1">
              <a:spcBef>
                <a:spcPct val="0"/>
              </a:spcBef>
            </a:pPr>
            <a:r>
              <a:rPr lang="nl-NL" smtClean="0"/>
              <a:t>Wat is </a:t>
            </a:r>
          </a:p>
          <a:p>
            <a:pPr eaLnBrk="1" hangingPunct="1">
              <a:spcBef>
                <a:spcPct val="0"/>
              </a:spcBef>
            </a:pPr>
            <a:endParaRPr lang="nl-NL" smtClean="0"/>
          </a:p>
          <a:p>
            <a:pPr eaLnBrk="1" hangingPunct="1">
              <a:spcBef>
                <a:spcPct val="0"/>
              </a:spcBef>
            </a:pPr>
            <a:r>
              <a:rPr lang="nl-NL" smtClean="0"/>
              <a:t>Codering  structuur (als je het niet logisch kunt coderen dan klopt de structuur niet) </a:t>
            </a:r>
          </a:p>
        </p:txBody>
      </p:sp>
      <p:sp>
        <p:nvSpPr>
          <p:cNvPr id="4198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C24594-6BA3-40D0-81B2-6C1C59F4F7BC}" type="slidenum">
              <a:rPr lang="nl-NL"/>
              <a:pPr fontAlgn="base">
                <a:spcBef>
                  <a:spcPct val="0"/>
                </a:spcBef>
                <a:spcAft>
                  <a:spcPct val="0"/>
                </a:spcAft>
                <a:defRPr/>
              </a:pPr>
              <a:t>17</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403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b="1" smtClean="0"/>
              <a:t>Budgetbehoefte (AM1)</a:t>
            </a:r>
            <a:r>
              <a:rPr lang="nl-NL" smtClean="0"/>
              <a:t> </a:t>
            </a:r>
            <a:r>
              <a:rPr lang="nl-NL" b="1" smtClean="0"/>
              <a:t> </a:t>
            </a:r>
            <a:r>
              <a:rPr lang="nl-NL" smtClean="0"/>
              <a:t> </a:t>
            </a:r>
          </a:p>
          <a:p>
            <a:pPr eaLnBrk="1" hangingPunct="1">
              <a:spcBef>
                <a:spcPct val="0"/>
              </a:spcBef>
            </a:pPr>
            <a:r>
              <a:rPr lang="nl-NL" smtClean="0"/>
              <a:t>objectdefinitie   </a:t>
            </a:r>
          </a:p>
          <a:p>
            <a:pPr eaLnBrk="1" hangingPunct="1">
              <a:spcBef>
                <a:spcPct val="0"/>
              </a:spcBef>
            </a:pPr>
            <a:r>
              <a:rPr lang="nl-NL" smtClean="0"/>
              <a:t>Codering assets en registratie bouwjaar   </a:t>
            </a:r>
          </a:p>
          <a:p>
            <a:pPr eaLnBrk="1" hangingPunct="1">
              <a:spcBef>
                <a:spcPct val="0"/>
              </a:spcBef>
            </a:pPr>
            <a:r>
              <a:rPr lang="nl-NL" smtClean="0"/>
              <a:t>voorspelling levensduur obv gebruik   </a:t>
            </a:r>
          </a:p>
          <a:p>
            <a:pPr eaLnBrk="1" hangingPunct="1">
              <a:spcBef>
                <a:spcPct val="0"/>
              </a:spcBef>
            </a:pPr>
            <a:r>
              <a:rPr lang="nl-NL" smtClean="0"/>
              <a:t>voorspelling levensduur obv leeftijd   </a:t>
            </a:r>
          </a:p>
          <a:p>
            <a:pPr eaLnBrk="1" hangingPunct="1">
              <a:spcBef>
                <a:spcPct val="0"/>
              </a:spcBef>
            </a:pPr>
            <a:r>
              <a:rPr lang="nl-NL" smtClean="0"/>
              <a:t>voorspelling levensduur obv conditie   </a:t>
            </a:r>
          </a:p>
          <a:p>
            <a:pPr eaLnBrk="1" hangingPunct="1">
              <a:spcBef>
                <a:spcPct val="0"/>
              </a:spcBef>
            </a:pPr>
            <a:r>
              <a:rPr lang="nl-NL" smtClean="0"/>
              <a:t>programmeringstool       </a:t>
            </a:r>
          </a:p>
          <a:p>
            <a:pPr eaLnBrk="1" hangingPunct="1">
              <a:spcBef>
                <a:spcPct val="0"/>
              </a:spcBef>
            </a:pPr>
            <a:r>
              <a:rPr lang="nl-NL" b="1" smtClean="0"/>
              <a:t>Budgetbewaking (AM2)</a:t>
            </a:r>
            <a:r>
              <a:rPr lang="nl-NL" smtClean="0"/>
              <a:t>   </a:t>
            </a:r>
          </a:p>
          <a:p>
            <a:pPr eaLnBrk="1" hangingPunct="1">
              <a:spcBef>
                <a:spcPct val="0"/>
              </a:spcBef>
            </a:pPr>
            <a:r>
              <a:rPr lang="nl-NL" smtClean="0"/>
              <a:t>projectcontrol 1 op 1 projecten   </a:t>
            </a:r>
          </a:p>
          <a:p>
            <a:pPr eaLnBrk="1" hangingPunct="1">
              <a:spcBef>
                <a:spcPct val="0"/>
              </a:spcBef>
            </a:pPr>
            <a:r>
              <a:rPr lang="nl-NL" smtClean="0"/>
              <a:t>projectcontrol nieuwbouw/mutanten       </a:t>
            </a:r>
          </a:p>
          <a:p>
            <a:pPr eaLnBrk="1" hangingPunct="1">
              <a:spcBef>
                <a:spcPct val="0"/>
              </a:spcBef>
            </a:pPr>
            <a:r>
              <a:rPr lang="nl-NL" b="1" smtClean="0"/>
              <a:t>Lifecycle management (AM3)</a:t>
            </a:r>
            <a:r>
              <a:rPr lang="nl-NL" smtClean="0"/>
              <a:t>   </a:t>
            </a:r>
          </a:p>
          <a:p>
            <a:pPr eaLnBrk="1" hangingPunct="1">
              <a:spcBef>
                <a:spcPct val="0"/>
              </a:spcBef>
            </a:pPr>
            <a:r>
              <a:rPr lang="nl-NL" smtClean="0"/>
              <a:t>Registratie Kosten vervanging   </a:t>
            </a:r>
          </a:p>
          <a:p>
            <a:pPr eaLnBrk="1" hangingPunct="1">
              <a:spcBef>
                <a:spcPct val="0"/>
              </a:spcBef>
            </a:pPr>
            <a:r>
              <a:rPr lang="nl-NL" smtClean="0"/>
              <a:t>Registratie Kosten dagelijks onderhoud   </a:t>
            </a:r>
          </a:p>
          <a:p>
            <a:pPr eaLnBrk="1" hangingPunct="1">
              <a:spcBef>
                <a:spcPct val="0"/>
              </a:spcBef>
            </a:pPr>
            <a:r>
              <a:rPr lang="nl-NL" smtClean="0"/>
              <a:t>Registratie Kosten storingsonderhoud   </a:t>
            </a:r>
          </a:p>
          <a:p>
            <a:pPr eaLnBrk="1" hangingPunct="1">
              <a:spcBef>
                <a:spcPct val="0"/>
              </a:spcBef>
            </a:pPr>
            <a:r>
              <a:rPr lang="nl-NL" smtClean="0"/>
              <a:t>Voorspelling kosten vervangings onderhoud   </a:t>
            </a:r>
          </a:p>
          <a:p>
            <a:pPr eaLnBrk="1" hangingPunct="1">
              <a:spcBef>
                <a:spcPct val="0"/>
              </a:spcBef>
            </a:pPr>
            <a:r>
              <a:rPr lang="nl-NL" smtClean="0"/>
              <a:t>Voorspelling kosten dagelijks onderhoud   </a:t>
            </a:r>
          </a:p>
          <a:p>
            <a:pPr eaLnBrk="1" hangingPunct="1">
              <a:spcBef>
                <a:spcPct val="0"/>
              </a:spcBef>
            </a:pPr>
            <a:r>
              <a:rPr lang="nl-NL" smtClean="0"/>
              <a:t>Voorspelling kosten storings onderhoud </a:t>
            </a:r>
          </a:p>
        </p:txBody>
      </p:sp>
      <p:sp>
        <p:nvSpPr>
          <p:cNvPr id="4403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49C9FF-5F27-4A1B-9930-3E877AAD2ADE}" type="slidenum">
              <a:rPr lang="nl-NL"/>
              <a:pPr fontAlgn="base">
                <a:spcBef>
                  <a:spcPct val="0"/>
                </a:spcBef>
                <a:spcAft>
                  <a:spcPct val="0"/>
                </a:spcAft>
                <a:defRPr/>
              </a:pPr>
              <a:t>18</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608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4608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5B5394-2476-4BC5-8A9C-48C92EF926DD}" type="slidenum">
              <a:rPr lang="nl-NL"/>
              <a:pPr fontAlgn="base">
                <a:spcBef>
                  <a:spcPct val="0"/>
                </a:spcBef>
                <a:spcAft>
                  <a:spcPct val="0"/>
                </a:spcAft>
                <a:defRPr/>
              </a:pPr>
              <a:t>19</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813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Provincie Zuid-Holland</a:t>
            </a:r>
            <a:endParaRPr lang="nl-NL" sz="1800" smtClean="0"/>
          </a:p>
          <a:p>
            <a:pPr lvl="1" eaLnBrk="1" hangingPunct="1">
              <a:spcBef>
                <a:spcPct val="0"/>
              </a:spcBef>
            </a:pPr>
            <a:r>
              <a:rPr lang="nl-NL" smtClean="0"/>
              <a:t>Eigenaar, waarbij Gedeputeerde:Staten politiek verantwoordelijk is voor ontwikkeling en beheer Infrastructuur </a:t>
            </a:r>
            <a:endParaRPr lang="nl-NL" sz="1800" smtClean="0"/>
          </a:p>
          <a:p>
            <a:pPr lvl="1" eaLnBrk="1" hangingPunct="1">
              <a:spcBef>
                <a:spcPct val="0"/>
              </a:spcBef>
            </a:pPr>
            <a:r>
              <a:rPr lang="nl-NL" smtClean="0"/>
              <a:t>Afdeling Mobiliteit en Milieu - RSV, RGL concessieverlener voor vervoer</a:t>
            </a:r>
            <a:endParaRPr lang="nl-NL" sz="1800" smtClean="0"/>
          </a:p>
          <a:p>
            <a:pPr lvl="1" eaLnBrk="1" hangingPunct="1">
              <a:spcBef>
                <a:spcPct val="0"/>
              </a:spcBef>
            </a:pPr>
            <a:r>
              <a:rPr lang="nl-NL" smtClean="0"/>
              <a:t>Projectorganisatie RGL : Ontwikkeling van de RGL Hoogwaardig OV verbinding </a:t>
            </a:r>
            <a:endParaRPr lang="nl-NL" sz="1800" smtClean="0"/>
          </a:p>
          <a:p>
            <a:pPr lvl="1" eaLnBrk="1" hangingPunct="1">
              <a:spcBef>
                <a:spcPct val="0"/>
              </a:spcBef>
            </a:pPr>
            <a:r>
              <a:rPr lang="nl-NL" smtClean="0"/>
              <a:t>DBI als beheerder provinciale infrastructuur, waaronder raakvlakken tussen RGL en (vaar)weginfrastructuur </a:t>
            </a:r>
            <a:endParaRPr lang="nl-NL" sz="1800" smtClean="0"/>
          </a:p>
          <a:p>
            <a:pPr eaLnBrk="1" hangingPunct="1">
              <a:spcBef>
                <a:spcPct val="0"/>
              </a:spcBef>
            </a:pPr>
            <a:r>
              <a:rPr lang="nl-NL" smtClean="0"/>
              <a:t> </a:t>
            </a:r>
            <a:endParaRPr lang="nl-NL" sz="1800" smtClean="0"/>
          </a:p>
          <a:p>
            <a:pPr eaLnBrk="1" hangingPunct="1">
              <a:spcBef>
                <a:spcPct val="0"/>
              </a:spcBef>
            </a:pPr>
            <a:r>
              <a:rPr lang="nl-NL" smtClean="0"/>
              <a:t>Ministerie I&amp;M </a:t>
            </a:r>
            <a:endParaRPr lang="nl-NL" sz="1800" smtClean="0"/>
          </a:p>
          <a:p>
            <a:pPr lvl="1" eaLnBrk="1" hangingPunct="1">
              <a:spcBef>
                <a:spcPct val="0"/>
              </a:spcBef>
            </a:pPr>
            <a:r>
              <a:rPr lang="nl-NL" smtClean="0"/>
              <a:t>Financier (Provinciefonds en BDU)</a:t>
            </a:r>
            <a:endParaRPr lang="nl-NL" sz="1800" smtClean="0"/>
          </a:p>
          <a:p>
            <a:pPr lvl="1" eaLnBrk="1" hangingPunct="1">
              <a:spcBef>
                <a:spcPct val="0"/>
              </a:spcBef>
            </a:pPr>
            <a:r>
              <a:rPr lang="nl-NL" smtClean="0"/>
              <a:t>Beleid voor OV vervoersautoriteiten (waaronder Stadsregio’s) </a:t>
            </a:r>
            <a:endParaRPr lang="nl-NL" sz="1800" smtClean="0"/>
          </a:p>
          <a:p>
            <a:pPr lvl="1" eaLnBrk="1" hangingPunct="1">
              <a:spcBef>
                <a:spcPct val="0"/>
              </a:spcBef>
            </a:pPr>
            <a:r>
              <a:rPr lang="nl-NL" smtClean="0"/>
              <a:t>Toezichthouder IVW</a:t>
            </a:r>
            <a:endParaRPr lang="nl-NL" sz="1800" smtClean="0"/>
          </a:p>
          <a:p>
            <a:pPr eaLnBrk="1" hangingPunct="1">
              <a:spcBef>
                <a:spcPct val="0"/>
              </a:spcBef>
            </a:pPr>
            <a:r>
              <a:rPr lang="nl-NL" smtClean="0"/>
              <a:t> </a:t>
            </a:r>
            <a:endParaRPr lang="nl-NL" sz="1800" smtClean="0"/>
          </a:p>
          <a:p>
            <a:pPr eaLnBrk="1" hangingPunct="1">
              <a:spcBef>
                <a:spcPct val="0"/>
              </a:spcBef>
            </a:pPr>
            <a:r>
              <a:rPr lang="nl-NL" smtClean="0"/>
              <a:t>ProRail : beheerder van het hoofdspoor</a:t>
            </a:r>
            <a:endParaRPr lang="nl-NL" sz="1800" smtClean="0"/>
          </a:p>
          <a:p>
            <a:pPr eaLnBrk="1" hangingPunct="1">
              <a:spcBef>
                <a:spcPct val="0"/>
              </a:spcBef>
            </a:pPr>
            <a:r>
              <a:rPr lang="nl-NL" smtClean="0"/>
              <a:t>Toekomstige beheerder RGL tramspoor infrastructuur (tactisch en operationeel)</a:t>
            </a:r>
            <a:endParaRPr lang="nl-NL" sz="1800" smtClean="0"/>
          </a:p>
          <a:p>
            <a:pPr eaLnBrk="1" hangingPunct="1">
              <a:spcBef>
                <a:spcPct val="0"/>
              </a:spcBef>
            </a:pPr>
            <a:r>
              <a:rPr lang="nl-NL" smtClean="0"/>
              <a:t>Gemeenten/waterschappen</a:t>
            </a:r>
            <a:endParaRPr lang="nl-NL" sz="1800" smtClean="0"/>
          </a:p>
          <a:p>
            <a:pPr lvl="1" eaLnBrk="1" hangingPunct="1">
              <a:spcBef>
                <a:spcPct val="0"/>
              </a:spcBef>
            </a:pPr>
            <a:r>
              <a:rPr lang="nl-NL" smtClean="0"/>
              <a:t>Grondeigenaar</a:t>
            </a:r>
            <a:endParaRPr lang="nl-NL" sz="1800" smtClean="0"/>
          </a:p>
          <a:p>
            <a:pPr lvl="1" eaLnBrk="1" hangingPunct="1">
              <a:spcBef>
                <a:spcPct val="0"/>
              </a:spcBef>
            </a:pPr>
            <a:r>
              <a:rPr lang="nl-NL" smtClean="0"/>
              <a:t>Wegbeheerder</a:t>
            </a:r>
            <a:endParaRPr lang="nl-NL" sz="1800" smtClean="0"/>
          </a:p>
          <a:p>
            <a:pPr lvl="1" eaLnBrk="1" hangingPunct="1">
              <a:spcBef>
                <a:spcPct val="0"/>
              </a:spcBef>
            </a:pPr>
            <a:r>
              <a:rPr lang="nl-NL" smtClean="0"/>
              <a:t>Belangenbehartigers burgers/bedrijfsleven</a:t>
            </a:r>
            <a:endParaRPr lang="nl-NL" sz="1800" smtClean="0"/>
          </a:p>
          <a:p>
            <a:pPr eaLnBrk="1" hangingPunct="1">
              <a:spcBef>
                <a:spcPct val="0"/>
              </a:spcBef>
            </a:pPr>
            <a:r>
              <a:rPr lang="nl-NL" smtClean="0"/>
              <a:t> </a:t>
            </a:r>
            <a:endParaRPr lang="nl-NL" sz="1800" smtClean="0"/>
          </a:p>
          <a:p>
            <a:pPr eaLnBrk="1" hangingPunct="1">
              <a:spcBef>
                <a:spcPct val="0"/>
              </a:spcBef>
            </a:pPr>
            <a:r>
              <a:rPr lang="nl-NL" smtClean="0"/>
              <a:t> (Toekomstig) vervoerder : nog onbekend</a:t>
            </a:r>
            <a:endParaRPr lang="nl-NL" sz="1800" smtClean="0"/>
          </a:p>
          <a:p>
            <a:pPr eaLnBrk="1" hangingPunct="1">
              <a:spcBef>
                <a:spcPct val="0"/>
              </a:spcBef>
            </a:pPr>
            <a:endParaRPr lang="nl-NL" smtClean="0"/>
          </a:p>
        </p:txBody>
      </p:sp>
      <p:sp>
        <p:nvSpPr>
          <p:cNvPr id="4813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1B968-05BA-46C0-A841-2B3CB980E443}" type="slidenum">
              <a:rPr lang="nl-NL"/>
              <a:pPr fontAlgn="base">
                <a:spcBef>
                  <a:spcPct val="0"/>
                </a:spcBef>
                <a:spcAft>
                  <a:spcPct val="0"/>
                </a:spcAft>
                <a:defRPr/>
              </a:pPr>
              <a:t>20</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017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kritische succesfactoren voor tactisch beheer en in het verlengde daarvan het AM-systeem (model):</a:t>
            </a:r>
          </a:p>
          <a:p>
            <a:pPr eaLnBrk="1" hangingPunct="1">
              <a:spcBef>
                <a:spcPct val="0"/>
              </a:spcBef>
            </a:pPr>
            <a:endParaRPr lang="nl-NL" smtClean="0"/>
          </a:p>
          <a:p>
            <a:pPr eaLnBrk="1" hangingPunct="1">
              <a:spcBef>
                <a:spcPct val="0"/>
              </a:spcBef>
            </a:pPr>
            <a:r>
              <a:rPr lang="nl-NL" smtClean="0"/>
              <a:t>Register	: overzicht van beheerde kapitaalgoederen en haar conditie </a:t>
            </a:r>
          </a:p>
          <a:p>
            <a:pPr eaLnBrk="1" hangingPunct="1">
              <a:spcBef>
                <a:spcPct val="0"/>
              </a:spcBef>
            </a:pPr>
            <a:r>
              <a:rPr lang="nl-NL" smtClean="0"/>
              <a:t>Doelen	: nagestreefde prestaties (KPI’s)</a:t>
            </a:r>
          </a:p>
          <a:p>
            <a:pPr eaLnBrk="1" hangingPunct="1">
              <a:spcBef>
                <a:spcPct val="0"/>
              </a:spcBef>
            </a:pPr>
            <a:r>
              <a:rPr lang="nl-NL" smtClean="0"/>
              <a:t>Voorwaarden : voorwaarden voor het uitvoeren van beheer en onderhoud</a:t>
            </a:r>
          </a:p>
          <a:p>
            <a:pPr eaLnBrk="1" hangingPunct="1">
              <a:spcBef>
                <a:spcPct val="0"/>
              </a:spcBef>
            </a:pPr>
            <a:endParaRPr lang="nl-NL" smtClean="0"/>
          </a:p>
        </p:txBody>
      </p:sp>
      <p:sp>
        <p:nvSpPr>
          <p:cNvPr id="5017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F3175A-8AAF-4625-8367-8A76BBC88442}" type="slidenum">
              <a:rPr lang="nl-NL"/>
              <a:pPr fontAlgn="base">
                <a:spcBef>
                  <a:spcPct val="0"/>
                </a:spcBef>
                <a:spcAft>
                  <a:spcPct val="0"/>
                </a:spcAft>
                <a:defRPr/>
              </a:pPr>
              <a:t>21</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222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5222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CF38CF-3392-4AB6-BC7F-D754A994BD93}" type="slidenum">
              <a:rPr lang="nl-NL"/>
              <a:pPr fontAlgn="base">
                <a:spcBef>
                  <a:spcPct val="0"/>
                </a:spcBef>
                <a:spcAft>
                  <a:spcPct val="0"/>
                </a:spcAft>
                <a:defRPr/>
              </a:pPr>
              <a:t>22</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632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5632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C16B98-F7DF-4E07-9FBF-3B413C2016E6}" type="slidenum">
              <a:rPr lang="nl-NL"/>
              <a:pPr fontAlgn="base">
                <a:spcBef>
                  <a:spcPct val="0"/>
                </a:spcBef>
                <a:spcAft>
                  <a:spcPct val="0"/>
                </a:spcAft>
                <a:defRPr/>
              </a:pPr>
              <a:t>25</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smtClean="0"/>
              <a:t>Kunnen wij zeggen dat wij / </a:t>
            </a:r>
            <a:r>
              <a:rPr lang="nl-NL" dirty="0" err="1" smtClean="0"/>
              <a:t>asset</a:t>
            </a:r>
            <a:r>
              <a:rPr lang="nl-NL" dirty="0" smtClean="0"/>
              <a:t> </a:t>
            </a:r>
            <a:r>
              <a:rPr lang="nl-NL" dirty="0" err="1" smtClean="0"/>
              <a:t>owners</a:t>
            </a:r>
            <a:r>
              <a:rPr lang="nl-NL" dirty="0" smtClean="0"/>
              <a:t> – financiers OV  taakgericht zijn?</a:t>
            </a:r>
          </a:p>
          <a:p>
            <a:pPr eaLnBrk="1" hangingPunct="1">
              <a:spcBef>
                <a:spcPct val="0"/>
              </a:spcBef>
            </a:pPr>
            <a:r>
              <a:rPr lang="nl-NL" dirty="0" smtClean="0"/>
              <a:t>Taakgericht </a:t>
            </a:r>
            <a:r>
              <a:rPr lang="nl-NL" dirty="0" smtClean="0"/>
              <a:t>wil zeggen dat we afgerekend willen worden op behaalde resultaten</a:t>
            </a:r>
          </a:p>
        </p:txBody>
      </p:sp>
      <p:sp>
        <p:nvSpPr>
          <p:cNvPr id="1945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FCA076-0EDF-4958-8CA0-4858D21F94A5}" type="slidenum">
              <a:rPr lang="nl-NL"/>
              <a:pPr fontAlgn="base">
                <a:spcBef>
                  <a:spcPct val="0"/>
                </a:spcBef>
                <a:spcAft>
                  <a:spcPct val="0"/>
                </a:spcAft>
                <a:defRPr/>
              </a:pPr>
              <a:t>4</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837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Wie gaat er mee aan de slag…..?</a:t>
            </a:r>
          </a:p>
          <a:p>
            <a:pPr eaLnBrk="1" hangingPunct="1">
              <a:spcBef>
                <a:spcPct val="0"/>
              </a:spcBef>
            </a:pPr>
            <a:endParaRPr lang="nl-NL" smtClean="0"/>
          </a:p>
        </p:txBody>
      </p:sp>
      <p:sp>
        <p:nvSpPr>
          <p:cNvPr id="5837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1028F3-869E-4180-B87C-CB53CE1747E0}" type="slidenum">
              <a:rPr lang="nl-NL"/>
              <a:pPr fontAlgn="base">
                <a:spcBef>
                  <a:spcPct val="0"/>
                </a:spcBef>
                <a:spcAft>
                  <a:spcPct val="0"/>
                </a:spcAft>
                <a:defRPr/>
              </a:pPr>
              <a:t>26</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6041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Wie gaat hiermee aan de slag</a:t>
            </a:r>
          </a:p>
        </p:txBody>
      </p:sp>
      <p:sp>
        <p:nvSpPr>
          <p:cNvPr id="6041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33ADB9-746D-4F61-9E20-82CF6D5DACEE}" type="slidenum">
              <a:rPr lang="nl-NL"/>
              <a:pPr fontAlgn="base">
                <a:spcBef>
                  <a:spcPct val="0"/>
                </a:spcBef>
                <a:spcAft>
                  <a:spcPct val="0"/>
                </a:spcAft>
                <a:defRPr/>
              </a:pPr>
              <a:t>28</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120000"/>
              </a:lnSpc>
              <a:spcBef>
                <a:spcPts val="1200"/>
              </a:spcBef>
              <a:spcAft>
                <a:spcPts val="1200"/>
              </a:spcAft>
              <a:buFont typeface="Arial" charset="0"/>
              <a:buChar char="•"/>
            </a:pPr>
            <a:r>
              <a:rPr lang="nl-NL" smtClean="0"/>
              <a:t>Bovendien moet een organisatie de risico’s in kaart brengen die samenhangen met de assets zoals ontwerp, constructie, inspectie, onderhoud, revisies</a:t>
            </a:r>
          </a:p>
          <a:p>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355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Rood is de asset owner. </a:t>
            </a:r>
          </a:p>
          <a:p>
            <a:pPr eaLnBrk="1" hangingPunct="1">
              <a:spcBef>
                <a:spcPct val="0"/>
              </a:spcBef>
            </a:pPr>
            <a:r>
              <a:rPr lang="en-US" smtClean="0"/>
              <a:t>1. De oude NS organisatie zat geheel links. DIVV Kunstwerken zit links</a:t>
            </a:r>
          </a:p>
          <a:p>
            <a:pPr eaLnBrk="1" hangingPunct="1">
              <a:spcBef>
                <a:spcPct val="0"/>
              </a:spcBef>
            </a:pPr>
            <a:endParaRPr lang="en-US" smtClean="0"/>
          </a:p>
          <a:p>
            <a:pPr eaLnBrk="1" hangingPunct="1">
              <a:spcBef>
                <a:spcPct val="0"/>
              </a:spcBef>
            </a:pPr>
            <a:r>
              <a:rPr lang="en-US" smtClean="0"/>
              <a:t>5. Als operationeel en tactisch beheer als een pakket worden gecontracteerd dan zit je rechts: 5 (RET en HTM).</a:t>
            </a:r>
          </a:p>
          <a:p>
            <a:pPr eaLnBrk="1" hangingPunct="1">
              <a:spcBef>
                <a:spcPct val="0"/>
              </a:spcBef>
            </a:pPr>
            <a:endParaRPr lang="en-US" smtClean="0"/>
          </a:p>
          <a:p>
            <a:pPr eaLnBrk="1" hangingPunct="1">
              <a:spcBef>
                <a:spcPct val="0"/>
              </a:spcBef>
            </a:pPr>
            <a:r>
              <a:rPr lang="en-US" smtClean="0"/>
              <a:t>3. Kies je ervoor om tactisch beheer in de leerperiode (periode van inputsturing) een mandaat vanuit de eigenaarsrol te geven midden: 3 </a:t>
            </a:r>
          </a:p>
          <a:p>
            <a:pPr eaLnBrk="1" hangingPunct="1">
              <a:spcBef>
                <a:spcPct val="0"/>
              </a:spcBef>
            </a:pPr>
            <a:endParaRPr lang="en-US" smtClean="0"/>
          </a:p>
          <a:p>
            <a:pPr eaLnBrk="1" hangingPunct="1">
              <a:spcBef>
                <a:spcPct val="0"/>
              </a:spcBef>
            </a:pPr>
            <a:r>
              <a:rPr lang="en-US" smtClean="0"/>
              <a:t>2 Prorail en DIVV: strategisch en tactisch beheer in een hand</a:t>
            </a:r>
          </a:p>
          <a:p>
            <a:pPr eaLnBrk="1" hangingPunct="1">
              <a:spcBef>
                <a:spcPct val="0"/>
              </a:spcBef>
            </a:pPr>
            <a:endParaRPr lang="en-US" smtClean="0"/>
          </a:p>
          <a:p>
            <a:pPr eaLnBrk="1" hangingPunct="1">
              <a:spcBef>
                <a:spcPct val="0"/>
              </a:spcBef>
            </a:pPr>
            <a:r>
              <a:rPr lang="en-US" smtClean="0"/>
              <a:t>4 Chamelot: DHV is een tactisch beheerder en heeft een contractrelatie voor operationeel beheer met Strukton</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De AM is gevraagd hoe hij de bedrijfskolom voor zijn organisatie ziet. En of en zo ja welke sturing hij ervaart van de buitenwereld. Heeft AM een beheerplan opgesteld waarin wordt aangegeven hoe de Opdrachtgever/stakeholders worden bediend: belangrijkste is hierbij prestatie eis en geld (financieel kader). Heeft hij voldoende mandaat?</a:t>
            </a:r>
            <a:endParaRPr lang="nl-NL" smtClean="0"/>
          </a:p>
        </p:txBody>
      </p:sp>
      <p:sp>
        <p:nvSpPr>
          <p:cNvPr id="2355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0A6BCD-9DD3-4725-A2E0-B49DE14ADB3B}" type="slidenum">
              <a:rPr lang="nl-NL"/>
              <a:pPr fontAlgn="base">
                <a:spcBef>
                  <a:spcPct val="0"/>
                </a:spcBef>
                <a:spcAft>
                  <a:spcPct val="0"/>
                </a:spcAft>
                <a:defRPr/>
              </a:pPr>
              <a:t>7</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560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RET (en HTM) is het met 5 niet eens!</a:t>
            </a:r>
            <a:endParaRPr lang="nl-NL" smtClean="0"/>
          </a:p>
        </p:txBody>
      </p:sp>
      <p:sp>
        <p:nvSpPr>
          <p:cNvPr id="2560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E698CA-20EC-4F6A-B7C2-86E68892F1EB}" type="slidenum">
              <a:rPr lang="nl-NL"/>
              <a:pPr fontAlgn="base">
                <a:spcBef>
                  <a:spcPct val="0"/>
                </a:spcBef>
                <a:spcAft>
                  <a:spcPct val="0"/>
                </a:spcAft>
                <a:defRPr/>
              </a:pPr>
              <a:t>8</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765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Wie bepaald het financieel kader en hoe verhoudt dat zich tot het bestuurlijk kader. </a:t>
            </a:r>
          </a:p>
          <a:p>
            <a:pPr eaLnBrk="1" hangingPunct="1">
              <a:spcBef>
                <a:spcPct val="0"/>
              </a:spcBef>
            </a:pPr>
            <a:r>
              <a:rPr lang="en-US" smtClean="0"/>
              <a:t>Waarom wil de BRU strikt onderscheid tussen de asset owner en startegisch manager.</a:t>
            </a:r>
          </a:p>
          <a:p>
            <a:pPr eaLnBrk="1" hangingPunct="1">
              <a:spcBef>
                <a:spcPct val="0"/>
              </a:spcBef>
            </a:pPr>
            <a:r>
              <a:rPr lang="en-US" smtClean="0"/>
              <a:t>Wie is in Roterdam de asetowner en welke taak heeft deze. Idem in Den Haag</a:t>
            </a:r>
            <a:endParaRPr lang="nl-NL" smtClean="0"/>
          </a:p>
        </p:txBody>
      </p:sp>
      <p:sp>
        <p:nvSpPr>
          <p:cNvPr id="2765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A3AB01-1F7C-4FF0-AC8A-B636F19043B6}" type="slidenum">
              <a:rPr lang="nl-NL"/>
              <a:pPr fontAlgn="base">
                <a:spcBef>
                  <a:spcPct val="0"/>
                </a:spcBef>
                <a:spcAft>
                  <a:spcPct val="0"/>
                </a:spcAft>
                <a:defRPr/>
              </a:pPr>
              <a:t>9</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969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Hebben de financier en asset owner de belangen (geld en prestatie) gebundeld en blijkt dat uit het functioneel ontwerp van het AM systeem?</a:t>
            </a:r>
          </a:p>
          <a:p>
            <a:pPr eaLnBrk="1" hangingPunct="1">
              <a:spcBef>
                <a:spcPct val="0"/>
              </a:spcBef>
            </a:pPr>
            <a:endParaRPr lang="nl-NL" smtClean="0"/>
          </a:p>
          <a:p>
            <a:pPr eaLnBrk="1" hangingPunct="1">
              <a:spcBef>
                <a:spcPct val="0"/>
              </a:spcBef>
            </a:pPr>
            <a:r>
              <a:rPr lang="nl-NL" smtClean="0"/>
              <a:t>doelmatige financiële rapportages (incl baseline oormerken van het areaal) en prestatie-indicatoren (KPI) geen deel uitmaken van het functioneel ontwerp.</a:t>
            </a:r>
          </a:p>
          <a:p>
            <a:pPr eaLnBrk="1" hangingPunct="1">
              <a:spcBef>
                <a:spcPct val="0"/>
              </a:spcBef>
            </a:pPr>
            <a:r>
              <a:rPr lang="nl-NL" smtClean="0"/>
              <a:t>=&gt; </a:t>
            </a:r>
            <a:r>
              <a:rPr lang="nl-NL" smtClean="0">
                <a:solidFill>
                  <a:srgbClr val="FF0000"/>
                </a:solidFill>
              </a:rPr>
              <a:t>Stelling: Het AM dossier incl. doelstellingen wordt gedicteerd door de service providers </a:t>
            </a:r>
          </a:p>
          <a:p>
            <a:pPr eaLnBrk="1" hangingPunct="1">
              <a:spcBef>
                <a:spcPct val="0"/>
              </a:spcBef>
            </a:pPr>
            <a:endParaRPr lang="nl-NL" smtClean="0"/>
          </a:p>
        </p:txBody>
      </p:sp>
      <p:sp>
        <p:nvSpPr>
          <p:cNvPr id="2969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97C749-AE33-4F27-9450-1BB828D85191}" type="slidenum">
              <a:rPr lang="nl-NL"/>
              <a:pPr fontAlgn="base">
                <a:spcBef>
                  <a:spcPct val="0"/>
                </a:spcBef>
                <a:spcAft>
                  <a:spcPct val="0"/>
                </a:spcAft>
                <a:defRPr/>
              </a:pPr>
              <a:t>10</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17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Het </a:t>
            </a:r>
            <a:r>
              <a:rPr lang="en-US" dirty="0" err="1" smtClean="0"/>
              <a:t>beheerplan</a:t>
            </a:r>
            <a:r>
              <a:rPr lang="en-US" dirty="0" smtClean="0"/>
              <a:t> van ProRail </a:t>
            </a:r>
            <a:r>
              <a:rPr lang="en-US" dirty="0" err="1" smtClean="0"/>
              <a:t>laat</a:t>
            </a:r>
            <a:r>
              <a:rPr lang="en-US" dirty="0" smtClean="0"/>
              <a:t> in </a:t>
            </a:r>
            <a:r>
              <a:rPr lang="en-US" dirty="0" err="1" smtClean="0"/>
              <a:t>zijn</a:t>
            </a:r>
            <a:r>
              <a:rPr lang="en-US" dirty="0" smtClean="0"/>
              <a:t> </a:t>
            </a:r>
            <a:r>
              <a:rPr lang="en-US" dirty="0" err="1" smtClean="0"/>
              <a:t>jaarlijkse</a:t>
            </a:r>
            <a:r>
              <a:rPr lang="en-US" dirty="0" smtClean="0"/>
              <a:t> update </a:t>
            </a:r>
            <a:r>
              <a:rPr lang="en-US" dirty="0" err="1" smtClean="0"/>
              <a:t>zien</a:t>
            </a:r>
            <a:r>
              <a:rPr lang="en-US" dirty="0" smtClean="0"/>
              <a:t> </a:t>
            </a:r>
            <a:r>
              <a:rPr lang="en-US" dirty="0" err="1" smtClean="0"/>
              <a:t>welke</a:t>
            </a:r>
            <a:r>
              <a:rPr lang="en-US" dirty="0" smtClean="0"/>
              <a:t> </a:t>
            </a:r>
            <a:r>
              <a:rPr lang="en-US" dirty="0" err="1" smtClean="0"/>
              <a:t>ontwikkeling</a:t>
            </a:r>
            <a:r>
              <a:rPr lang="en-US" dirty="0" smtClean="0"/>
              <a:t> in </a:t>
            </a:r>
            <a:r>
              <a:rPr lang="en-US" dirty="0" err="1" smtClean="0"/>
              <a:t>prestaties</a:t>
            </a:r>
            <a:r>
              <a:rPr lang="en-US" dirty="0" smtClean="0"/>
              <a:t> </a:t>
            </a:r>
            <a:r>
              <a:rPr lang="en-US" dirty="0" err="1" smtClean="0"/>
              <a:t>zijn</a:t>
            </a:r>
            <a:r>
              <a:rPr lang="en-US" dirty="0" smtClean="0"/>
              <a:t> </a:t>
            </a:r>
            <a:r>
              <a:rPr lang="en-US" dirty="0" err="1" smtClean="0"/>
              <a:t>doorgemaakt</a:t>
            </a:r>
            <a:r>
              <a:rPr lang="en-US" dirty="0" smtClean="0"/>
              <a:t>.</a:t>
            </a:r>
          </a:p>
          <a:p>
            <a:pPr eaLnBrk="1" hangingPunct="1">
              <a:spcBef>
                <a:spcPct val="0"/>
              </a:spcBef>
            </a:pPr>
            <a:r>
              <a:rPr lang="en-US" dirty="0" smtClean="0"/>
              <a:t>Het </a:t>
            </a:r>
            <a:r>
              <a:rPr lang="en-US" dirty="0" err="1" smtClean="0"/>
              <a:t>beheerplan</a:t>
            </a:r>
            <a:r>
              <a:rPr lang="en-US" dirty="0" smtClean="0"/>
              <a:t> </a:t>
            </a:r>
            <a:r>
              <a:rPr lang="en-US" dirty="0" err="1" smtClean="0"/>
              <a:t>bij</a:t>
            </a:r>
            <a:r>
              <a:rPr lang="en-US" dirty="0" smtClean="0"/>
              <a:t> HTM </a:t>
            </a:r>
            <a:r>
              <a:rPr lang="en-US" dirty="0" err="1" smtClean="0"/>
              <a:t>wordt</a:t>
            </a:r>
            <a:r>
              <a:rPr lang="en-US" dirty="0" smtClean="0"/>
              <a:t> </a:t>
            </a:r>
            <a:r>
              <a:rPr lang="en-US" dirty="0" err="1" smtClean="0"/>
              <a:t>niet</a:t>
            </a:r>
            <a:r>
              <a:rPr lang="en-US" dirty="0" smtClean="0"/>
              <a:t> </a:t>
            </a:r>
            <a:r>
              <a:rPr lang="en-US" dirty="0" err="1" smtClean="0"/>
              <a:t>gebruikt</a:t>
            </a:r>
            <a:endParaRPr lang="en-US" dirty="0" smtClean="0"/>
          </a:p>
          <a:p>
            <a:pPr eaLnBrk="1" hangingPunct="1">
              <a:spcBef>
                <a:spcPct val="0"/>
              </a:spcBef>
            </a:pPr>
            <a:endParaRPr lang="nl-NL" dirty="0" smtClean="0"/>
          </a:p>
        </p:txBody>
      </p:sp>
      <p:sp>
        <p:nvSpPr>
          <p:cNvPr id="3174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B10C2A-FB7B-4B76-824D-78DE374EF557}" type="slidenum">
              <a:rPr lang="nl-NL"/>
              <a:pPr fontAlgn="base">
                <a:spcBef>
                  <a:spcPct val="0"/>
                </a:spcBef>
                <a:spcAft>
                  <a:spcPct val="0"/>
                </a:spcAft>
                <a:defRPr/>
              </a:pPr>
              <a:t>11</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37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het profiel van de maintenance engineer komt techniek en geld (value engineering) samen.</a:t>
            </a:r>
          </a:p>
          <a:p>
            <a:pPr eaLnBrk="1" hangingPunct="1">
              <a:lnSpc>
                <a:spcPct val="80000"/>
              </a:lnSpc>
            </a:pPr>
            <a:endParaRPr lang="nl-NL" sz="1100" smtClean="0"/>
          </a:p>
          <a:p>
            <a:pPr eaLnBrk="1" hangingPunct="1">
              <a:lnSpc>
                <a:spcPct val="80000"/>
              </a:lnSpc>
            </a:pPr>
            <a:r>
              <a:rPr lang="nl-NL" sz="1100" smtClean="0"/>
              <a:t>In 2010 is een hernieuwde start voor de ontwikkeling en implementatie van assetmanagement opgestart. De eerste stap in het project “Spoor 2012” is de definitie van hoofdprocessen van strategisch, tactisch en operationeel beheer en onderhoud. Op basis van de procesbeschrijving wordt het AM-systeem ingericht. Integraliteit is de essentie van het HTM model</a:t>
            </a:r>
          </a:p>
          <a:p>
            <a:pPr eaLnBrk="1" hangingPunct="1">
              <a:lnSpc>
                <a:spcPct val="80000"/>
              </a:lnSpc>
            </a:pPr>
            <a:r>
              <a:rPr lang="nl-NL" sz="1100" smtClean="0"/>
              <a:t>Het in opdracht van Haaglanden uitgevoerde onderzoek: “Sturingsmodel beheer en onderhoud railinfrastructuur Haaglanden”, van juni 2010, wordt ter informatie door HTM gebruikt.</a:t>
            </a:r>
          </a:p>
          <a:p>
            <a:pPr eaLnBrk="1" hangingPunct="1">
              <a:spcBef>
                <a:spcPct val="0"/>
              </a:spcBef>
            </a:pPr>
            <a:endParaRPr lang="nl-NL" smtClean="0"/>
          </a:p>
        </p:txBody>
      </p:sp>
      <p:sp>
        <p:nvSpPr>
          <p:cNvPr id="3379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96C69D-AF60-4C51-A4F7-FF1CFAADB185}" type="slidenum">
              <a:rPr lang="nl-NL"/>
              <a:pPr fontAlgn="base">
                <a:spcBef>
                  <a:spcPct val="0"/>
                </a:spcBef>
                <a:spcAft>
                  <a:spcPct val="0"/>
                </a:spcAft>
                <a:defRPr/>
              </a:pPr>
              <a:t>12</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AC1B5A4B-4A04-4A35-B2A0-F6538A2C2F87}" type="datetimeFigureOut">
              <a:rPr lang="nl-NL"/>
              <a:pPr>
                <a:defRPr/>
              </a:pPr>
              <a:t>16-03-2012</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6612876-C3E3-458A-9E18-09BF3AEDCD8C}"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DC5B18E4-8BAF-40B5-AABF-C4AA84305DFD}" type="datetimeFigureOut">
              <a:rPr lang="nl-NL"/>
              <a:pPr>
                <a:defRPr/>
              </a:pPr>
              <a:t>16-03-2012</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F007850-01E4-4F4F-9947-D13284BAE600}"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3D3A22C5-F0EA-4840-ABFE-D40B0342D2C7}" type="datetimeFigureOut">
              <a:rPr lang="nl-NL"/>
              <a:pPr>
                <a:defRPr/>
              </a:pPr>
              <a:t>16-03-2012</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CFB6DFC-8C9D-4DD3-A6E3-EA681FBD79B7}"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63B15075-B123-4CE3-AF66-6F92217880A6}" type="datetimeFigureOut">
              <a:rPr lang="nl-NL"/>
              <a:pPr>
                <a:defRPr/>
              </a:pPr>
              <a:t>16-03-2012</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2D1FC2C-1FBE-4048-BA81-9AF851108335}"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E3C47C0A-2FC8-4D2A-868F-7B8F7CF01CA3}" type="datetimeFigureOut">
              <a:rPr lang="nl-NL"/>
              <a:pPr>
                <a:defRPr/>
              </a:pPr>
              <a:t>16-03-2012</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4A4E3BF-E604-4CF0-9257-2E084F798427}"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F5390AEE-AE5E-40D4-AE5D-4954E91292F8}" type="datetimeFigureOut">
              <a:rPr lang="nl-NL"/>
              <a:pPr>
                <a:defRPr/>
              </a:pPr>
              <a:t>16-03-2012</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C3EBC6F9-1DFD-45E0-A336-D3DD4E103B7D}"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8E6C260A-9942-48A3-829E-017F41916137}" type="datetimeFigureOut">
              <a:rPr lang="nl-NL"/>
              <a:pPr>
                <a:defRPr/>
              </a:pPr>
              <a:t>16-03-2012</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D6426ACC-E4CD-47C7-BCAF-DF1E799CF8C4}"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03705659-6975-4060-A50A-9C0D61186377}" type="datetimeFigureOut">
              <a:rPr lang="nl-NL"/>
              <a:pPr>
                <a:defRPr/>
              </a:pPr>
              <a:t>16-03-2012</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283D92D4-11DF-4C73-92F7-0785639179F2}"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94C00C0D-DDE1-421E-98A6-7293F00DE9E2}" type="datetimeFigureOut">
              <a:rPr lang="nl-NL"/>
              <a:pPr>
                <a:defRPr/>
              </a:pPr>
              <a:t>16-03-2012</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04FEC383-9C1F-4E47-BB76-B0B6A3A85E16}"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1B5AAC26-641F-4D9D-BF94-92440ED903F8}" type="datetimeFigureOut">
              <a:rPr lang="nl-NL"/>
              <a:pPr>
                <a:defRPr/>
              </a:pPr>
              <a:t>16-03-2012</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450B113A-7DE5-44F4-8618-A8664556708A}"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6657D33A-E63C-4717-A3D7-F9C6A800BE48}" type="datetimeFigureOut">
              <a:rPr lang="nl-NL"/>
              <a:pPr>
                <a:defRPr/>
              </a:pPr>
              <a:t>16-03-2012</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D2AA6010-411B-4850-B7A2-A466623B5E40}"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A82D94A-9731-43DB-BDC2-7833BC55301E}" type="datetimeFigureOut">
              <a:rPr lang="nl-NL"/>
              <a:pPr>
                <a:defRPr/>
              </a:pPr>
              <a:t>16-03-2012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89BB17C-C82F-4E58-A509-C3830491F168}"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12.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slideLayout" Target="../slideLayouts/slideLayout2.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 Type="http://schemas.openxmlformats.org/officeDocument/2006/relationships/tags" Target="../tags/tag10.xml"/><Relationship Id="rId16" Type="http://schemas.openxmlformats.org/officeDocument/2006/relationships/tags" Target="../tags/tag24.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19" Type="http://schemas.openxmlformats.org/officeDocument/2006/relationships/notesSlide" Target="../notesSlides/notesSlide13.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title"/>
          </p:nvPr>
        </p:nvSpPr>
        <p:spPr/>
        <p:txBody>
          <a:bodyPr/>
          <a:lstStyle/>
          <a:p>
            <a:pPr eaLnBrk="1" hangingPunct="1"/>
            <a:endParaRPr lang="nl-NL" smtClean="0"/>
          </a:p>
        </p:txBody>
      </p:sp>
      <p:sp>
        <p:nvSpPr>
          <p:cNvPr id="14338" name="Tijdelijke aanduiding voor inhoud 2"/>
          <p:cNvSpPr>
            <a:spLocks noGrp="1"/>
          </p:cNvSpPr>
          <p:nvPr>
            <p:ph idx="1"/>
          </p:nvPr>
        </p:nvSpPr>
        <p:spPr/>
        <p:txBody>
          <a:bodyPr/>
          <a:lstStyle/>
          <a:p>
            <a:pPr eaLnBrk="1" hangingPunct="1"/>
            <a:endParaRPr lang="nl-NL" smtClean="0"/>
          </a:p>
        </p:txBody>
      </p:sp>
      <p:pic>
        <p:nvPicPr>
          <p:cNvPr id="14339" name="Picture 9"/>
          <p:cNvPicPr>
            <a:picLocks noChangeAspect="1" noChangeArrowheads="1"/>
          </p:cNvPicPr>
          <p:nvPr/>
        </p:nvPicPr>
        <p:blipFill>
          <a:blip r:embed="rId2" cstate="print"/>
          <a:srcRect t="-70"/>
          <a:stretch>
            <a:fillRect/>
          </a:stretch>
        </p:blipFill>
        <p:spPr bwMode="auto">
          <a:xfrm>
            <a:off x="0" y="0"/>
            <a:ext cx="9144000" cy="6858000"/>
          </a:xfrm>
          <a:prstGeom prst="rect">
            <a:avLst/>
          </a:prstGeom>
          <a:noFill/>
          <a:ln w="9525">
            <a:noFill/>
            <a:miter lim="800000"/>
            <a:headEnd/>
            <a:tailEnd/>
          </a:ln>
        </p:spPr>
      </p:pic>
      <p:sp>
        <p:nvSpPr>
          <p:cNvPr id="5" name="Titel 1"/>
          <p:cNvSpPr txBox="1">
            <a:spLocks/>
          </p:cNvSpPr>
          <p:nvPr/>
        </p:nvSpPr>
        <p:spPr>
          <a:xfrm>
            <a:off x="900113" y="4868863"/>
            <a:ext cx="7772400" cy="1470025"/>
          </a:xfrm>
          <a:prstGeom prst="rect">
            <a:avLst/>
          </a:prstGeom>
        </p:spPr>
        <p:txBody>
          <a:bodyPr anchor="ctr">
            <a:normAutofit/>
          </a:bodyPr>
          <a:lstStyle/>
          <a:p>
            <a:pPr algn="ctr"/>
            <a:r>
              <a:rPr lang="nl-NL" sz="4100"/>
              <a:t>Ervaringen van railinfrabeheerders met assetmanagement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68313" y="0"/>
            <a:ext cx="8229600" cy="1143000"/>
          </a:xfrm>
          <a:prstGeom prst="rect">
            <a:avLst/>
          </a:prstGeom>
        </p:spPr>
        <p:txBody>
          <a:bodyPr anchor="ctr">
            <a:normAutofit/>
          </a:bodyPr>
          <a:lstStyle/>
          <a:p>
            <a:pPr algn="ctr" fontAlgn="auto">
              <a:spcAft>
                <a:spcPts val="0"/>
              </a:spcAft>
              <a:defRPr/>
            </a:pPr>
            <a:r>
              <a:rPr lang="en-US" sz="4400" dirty="0" err="1">
                <a:latin typeface="+mj-lt"/>
                <a:ea typeface="+mj-ea"/>
                <a:cs typeface="+mj-cs"/>
              </a:rPr>
              <a:t>Hoofdvraag</a:t>
            </a:r>
            <a:r>
              <a:rPr lang="en-US" sz="4400" dirty="0">
                <a:latin typeface="+mj-lt"/>
                <a:ea typeface="+mj-ea"/>
                <a:cs typeface="+mj-cs"/>
              </a:rPr>
              <a:t> 1: </a:t>
            </a:r>
            <a:r>
              <a:rPr lang="en-US" sz="4400" dirty="0" err="1">
                <a:latin typeface="+mj-lt"/>
                <a:ea typeface="+mj-ea"/>
                <a:cs typeface="+mj-cs"/>
              </a:rPr>
              <a:t>wie</a:t>
            </a:r>
            <a:r>
              <a:rPr lang="en-US" sz="4400" dirty="0">
                <a:latin typeface="+mj-lt"/>
                <a:ea typeface="+mj-ea"/>
                <a:cs typeface="+mj-cs"/>
              </a:rPr>
              <a:t> is in control? </a:t>
            </a:r>
            <a:endParaRPr lang="nl-NL" sz="4400" dirty="0">
              <a:latin typeface="+mj-lt"/>
              <a:ea typeface="+mj-ea"/>
              <a:cs typeface="+mj-cs"/>
            </a:endParaRPr>
          </a:p>
        </p:txBody>
      </p:sp>
      <p:sp>
        <p:nvSpPr>
          <p:cNvPr id="6" name="Tijdelijke aanduiding voor inhoud 2"/>
          <p:cNvSpPr>
            <a:spLocks noGrp="1"/>
          </p:cNvSpPr>
          <p:nvPr>
            <p:ph idx="1"/>
          </p:nvPr>
        </p:nvSpPr>
        <p:spPr/>
        <p:txBody>
          <a:bodyPr>
            <a:normAutofit/>
          </a:bodyPr>
          <a:lstStyle/>
          <a:p>
            <a:pPr eaLnBrk="1" hangingPunct="1">
              <a:lnSpc>
                <a:spcPct val="90000"/>
              </a:lnSpc>
              <a:buFont typeface="Arial" charset="0"/>
              <a:buNone/>
            </a:pPr>
            <a:r>
              <a:rPr lang="nl-NL" sz="3000" smtClean="0"/>
              <a:t>Observatie</a:t>
            </a:r>
          </a:p>
          <a:p>
            <a:pPr eaLnBrk="1" hangingPunct="1">
              <a:lnSpc>
                <a:spcPct val="90000"/>
              </a:lnSpc>
            </a:pPr>
            <a:r>
              <a:rPr lang="en-US" sz="3000" smtClean="0"/>
              <a:t>Er is geen directe koppeling  tussen Financieel kader en het AM syteem </a:t>
            </a:r>
          </a:p>
          <a:p>
            <a:pPr eaLnBrk="1" hangingPunct="1">
              <a:lnSpc>
                <a:spcPct val="90000"/>
              </a:lnSpc>
            </a:pPr>
            <a:r>
              <a:rPr lang="en-US" sz="3000" smtClean="0"/>
              <a:t>Idem tussen Prestatie –eis en het AM systeem (beschikbaarheidsmodel niet geimplementeerd)</a:t>
            </a:r>
          </a:p>
          <a:p>
            <a:pPr eaLnBrk="1" hangingPunct="1">
              <a:lnSpc>
                <a:spcPct val="90000"/>
              </a:lnSpc>
              <a:buFont typeface="Arial" charset="0"/>
              <a:buNone/>
            </a:pPr>
            <a:endParaRPr lang="en-US" sz="3000" smtClean="0"/>
          </a:p>
          <a:p>
            <a:pPr eaLnBrk="1" hangingPunct="1">
              <a:lnSpc>
                <a:spcPct val="90000"/>
              </a:lnSpc>
              <a:buFont typeface="Arial" charset="0"/>
              <a:buNone/>
            </a:pPr>
            <a:r>
              <a:rPr lang="en-US" sz="3000" smtClean="0"/>
              <a:t>Conclusie: De AM processen voorzien (nog) niet in een pro-actieve sturing op prestatie en geld</a:t>
            </a:r>
            <a:endParaRPr lang="nl-NL" sz="30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Afbeelding 18"/>
          <p:cNvPicPr>
            <a:picLocks noChangeAspect="1" noChangeArrowheads="1"/>
          </p:cNvPicPr>
          <p:nvPr/>
        </p:nvPicPr>
        <p:blipFill>
          <a:blip r:embed="rId3" cstate="print"/>
          <a:srcRect/>
          <a:stretch>
            <a:fillRect/>
          </a:stretch>
        </p:blipFill>
        <p:spPr bwMode="auto">
          <a:xfrm>
            <a:off x="1258888" y="2133600"/>
            <a:ext cx="6053137" cy="3278188"/>
          </a:xfrm>
          <a:prstGeom prst="rect">
            <a:avLst/>
          </a:prstGeom>
          <a:noFill/>
          <a:ln w="9525">
            <a:noFill/>
            <a:miter lim="800000"/>
            <a:headEnd/>
            <a:tailEnd/>
          </a:ln>
        </p:spPr>
      </p:pic>
      <p:sp>
        <p:nvSpPr>
          <p:cNvPr id="30722" name="Rectangle 1"/>
          <p:cNvSpPr>
            <a:spLocks noChangeArrowheads="1"/>
          </p:cNvSpPr>
          <p:nvPr/>
        </p:nvSpPr>
        <p:spPr bwMode="auto">
          <a:xfrm>
            <a:off x="611188" y="5529263"/>
            <a:ext cx="8208962" cy="923925"/>
          </a:xfrm>
          <a:prstGeom prst="rect">
            <a:avLst/>
          </a:prstGeom>
          <a:noFill/>
          <a:ln w="9525">
            <a:noFill/>
            <a:miter lim="800000"/>
            <a:headEnd/>
            <a:tailEnd/>
          </a:ln>
        </p:spPr>
        <p:txBody>
          <a:bodyPr anchor="ctr">
            <a:spAutoFit/>
          </a:bodyPr>
          <a:lstStyle/>
          <a:p>
            <a:r>
              <a:rPr lang="nl-NL" i="1">
                <a:latin typeface="Arial" charset="0"/>
                <a:ea typeface="Times New Roman" pitchFamily="18" charset="0"/>
                <a:cs typeface="Arial" charset="0"/>
              </a:rPr>
              <a:t>Register		: overzicht van beheerde kapitaalgoederen en haar conditie </a:t>
            </a:r>
            <a:endParaRPr lang="nl-NL">
              <a:latin typeface="Arial" charset="0"/>
              <a:ea typeface="Times New Roman" pitchFamily="18" charset="0"/>
              <a:cs typeface="Arial" charset="0"/>
            </a:endParaRPr>
          </a:p>
          <a:p>
            <a:pPr eaLnBrk="0" hangingPunct="0"/>
            <a:r>
              <a:rPr lang="nl-NL" i="1">
                <a:latin typeface="Arial" charset="0"/>
                <a:ea typeface="Times New Roman" pitchFamily="18" charset="0"/>
                <a:cs typeface="Arial" charset="0"/>
              </a:rPr>
              <a:t>Doelen		: nagestreefde prestaties (KPI’s)</a:t>
            </a:r>
            <a:endParaRPr lang="nl-NL">
              <a:latin typeface="Arial" charset="0"/>
              <a:ea typeface="Times New Roman" pitchFamily="18" charset="0"/>
              <a:cs typeface="Arial" charset="0"/>
            </a:endParaRPr>
          </a:p>
          <a:p>
            <a:pPr eaLnBrk="0" hangingPunct="0"/>
            <a:r>
              <a:rPr lang="nl-NL" i="1">
                <a:latin typeface="Arial" charset="0"/>
                <a:ea typeface="Times New Roman" pitchFamily="18" charset="0"/>
                <a:cs typeface="Arial" charset="0"/>
              </a:rPr>
              <a:t>Voorwaarden 	: voorwaarden voor het uitvoeren van beheer en onderhoud</a:t>
            </a:r>
            <a:endParaRPr lang="nl-NL">
              <a:latin typeface="Arial" charset="0"/>
              <a:ea typeface="Times New Roman" pitchFamily="18" charset="0"/>
              <a:cs typeface="Arial" charset="0"/>
            </a:endParaRPr>
          </a:p>
        </p:txBody>
      </p:sp>
      <p:sp>
        <p:nvSpPr>
          <p:cNvPr id="22" name="Titel 1"/>
          <p:cNvSpPr txBox="1">
            <a:spLocks/>
          </p:cNvSpPr>
          <p:nvPr/>
        </p:nvSpPr>
        <p:spPr>
          <a:xfrm>
            <a:off x="468313" y="0"/>
            <a:ext cx="8229600" cy="1143000"/>
          </a:xfrm>
          <a:prstGeom prst="rect">
            <a:avLst/>
          </a:prstGeom>
        </p:spPr>
        <p:txBody>
          <a:bodyPr anchor="ctr">
            <a:normAutofit/>
          </a:bodyPr>
          <a:lstStyle/>
          <a:p>
            <a:pPr algn="ctr" fontAlgn="auto">
              <a:spcAft>
                <a:spcPts val="0"/>
              </a:spcAft>
              <a:defRPr/>
            </a:pPr>
            <a:r>
              <a:rPr lang="en-US" sz="4400" dirty="0" err="1">
                <a:latin typeface="+mj-lt"/>
                <a:ea typeface="+mj-ea"/>
                <a:cs typeface="+mj-cs"/>
              </a:rPr>
              <a:t>Hoofdvraag</a:t>
            </a:r>
            <a:r>
              <a:rPr lang="en-US" sz="4400" dirty="0">
                <a:latin typeface="+mj-lt"/>
                <a:ea typeface="+mj-ea"/>
                <a:cs typeface="+mj-cs"/>
              </a:rPr>
              <a:t> 2: is </a:t>
            </a:r>
            <a:r>
              <a:rPr lang="en-US" sz="4400" dirty="0" err="1">
                <a:latin typeface="+mj-lt"/>
                <a:ea typeface="+mj-ea"/>
                <a:cs typeface="+mj-cs"/>
              </a:rPr>
              <a:t>er</a:t>
            </a:r>
            <a:r>
              <a:rPr lang="en-US" sz="4400" dirty="0">
                <a:latin typeface="+mj-lt"/>
                <a:ea typeface="+mj-ea"/>
                <a:cs typeface="+mj-cs"/>
              </a:rPr>
              <a:t> </a:t>
            </a:r>
            <a:r>
              <a:rPr lang="en-US" sz="4400" dirty="0" err="1">
                <a:latin typeface="+mj-lt"/>
                <a:ea typeface="+mj-ea"/>
                <a:cs typeface="+mj-cs"/>
              </a:rPr>
              <a:t>een</a:t>
            </a:r>
            <a:r>
              <a:rPr lang="en-US" sz="4400" dirty="0">
                <a:latin typeface="+mj-lt"/>
                <a:ea typeface="+mj-ea"/>
                <a:cs typeface="+mj-cs"/>
              </a:rPr>
              <a:t> </a:t>
            </a:r>
            <a:r>
              <a:rPr lang="en-US" sz="4400" dirty="0" err="1">
                <a:latin typeface="+mj-lt"/>
                <a:ea typeface="+mj-ea"/>
                <a:cs typeface="+mj-cs"/>
              </a:rPr>
              <a:t>leercurve</a:t>
            </a:r>
            <a:r>
              <a:rPr lang="en-US" sz="4400" dirty="0">
                <a:latin typeface="+mj-lt"/>
                <a:ea typeface="+mj-ea"/>
                <a:cs typeface="+mj-cs"/>
              </a:rPr>
              <a:t>?</a:t>
            </a:r>
            <a:endParaRPr lang="nl-NL" sz="4400" dirty="0">
              <a:latin typeface="+mj-lt"/>
              <a:ea typeface="+mj-ea"/>
              <a:cs typeface="+mj-cs"/>
            </a:endParaRPr>
          </a:p>
        </p:txBody>
      </p:sp>
      <p:sp>
        <p:nvSpPr>
          <p:cNvPr id="30724" name="Rechthoek 23"/>
          <p:cNvSpPr>
            <a:spLocks noChangeArrowheads="1"/>
          </p:cNvSpPr>
          <p:nvPr/>
        </p:nvSpPr>
        <p:spPr bwMode="auto">
          <a:xfrm>
            <a:off x="395536" y="1124744"/>
            <a:ext cx="8532813" cy="585788"/>
          </a:xfrm>
          <a:prstGeom prst="rect">
            <a:avLst/>
          </a:prstGeom>
          <a:noFill/>
          <a:ln w="9525">
            <a:noFill/>
            <a:miter lim="800000"/>
            <a:headEnd/>
            <a:tailEnd/>
          </a:ln>
        </p:spPr>
        <p:txBody>
          <a:bodyPr>
            <a:spAutoFit/>
          </a:bodyPr>
          <a:lstStyle/>
          <a:p>
            <a:r>
              <a:rPr lang="en-US" sz="3200" dirty="0">
                <a:solidFill>
                  <a:srgbClr val="3333FF"/>
                </a:solidFill>
              </a:rPr>
              <a:t>Het </a:t>
            </a:r>
            <a:r>
              <a:rPr lang="en-US" sz="3200" dirty="0" err="1">
                <a:solidFill>
                  <a:srgbClr val="3333FF"/>
                </a:solidFill>
              </a:rPr>
              <a:t>beheerplan</a:t>
            </a:r>
            <a:r>
              <a:rPr lang="en-US" sz="3200" dirty="0">
                <a:solidFill>
                  <a:srgbClr val="3333FF"/>
                </a:solidFill>
              </a:rPr>
              <a:t> </a:t>
            </a:r>
            <a:r>
              <a:rPr lang="en-US" sz="3200" dirty="0" err="1">
                <a:solidFill>
                  <a:srgbClr val="3333FF"/>
                </a:solidFill>
              </a:rPr>
              <a:t>stuurmiddel</a:t>
            </a:r>
            <a:r>
              <a:rPr lang="en-US" sz="3200" dirty="0">
                <a:solidFill>
                  <a:srgbClr val="3333FF"/>
                </a:solidFill>
              </a:rPr>
              <a:t> van de asset-owner?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68313" y="0"/>
            <a:ext cx="8229600" cy="1143000"/>
          </a:xfrm>
          <a:prstGeom prst="rect">
            <a:avLst/>
          </a:prstGeom>
        </p:spPr>
        <p:txBody>
          <a:bodyPr anchor="ctr">
            <a:normAutofit/>
          </a:bodyPr>
          <a:lstStyle/>
          <a:p>
            <a:pPr algn="ctr" fontAlgn="auto">
              <a:spcAft>
                <a:spcPts val="0"/>
              </a:spcAft>
              <a:defRPr/>
            </a:pPr>
            <a:r>
              <a:rPr lang="en-US" sz="4400" dirty="0" err="1">
                <a:latin typeface="+mj-lt"/>
                <a:ea typeface="+mj-ea"/>
                <a:cs typeface="+mj-cs"/>
              </a:rPr>
              <a:t>Hoofdvraag</a:t>
            </a:r>
            <a:r>
              <a:rPr lang="en-US" sz="4400" dirty="0">
                <a:latin typeface="+mj-lt"/>
                <a:ea typeface="+mj-ea"/>
                <a:cs typeface="+mj-cs"/>
              </a:rPr>
              <a:t> 2: is </a:t>
            </a:r>
            <a:r>
              <a:rPr lang="en-US" sz="4400" dirty="0" err="1">
                <a:latin typeface="+mj-lt"/>
                <a:ea typeface="+mj-ea"/>
                <a:cs typeface="+mj-cs"/>
              </a:rPr>
              <a:t>er</a:t>
            </a:r>
            <a:r>
              <a:rPr lang="en-US" sz="4400" dirty="0">
                <a:latin typeface="+mj-lt"/>
                <a:ea typeface="+mj-ea"/>
                <a:cs typeface="+mj-cs"/>
              </a:rPr>
              <a:t> </a:t>
            </a:r>
            <a:r>
              <a:rPr lang="en-US" sz="4400" dirty="0" err="1">
                <a:latin typeface="+mj-lt"/>
                <a:ea typeface="+mj-ea"/>
                <a:cs typeface="+mj-cs"/>
              </a:rPr>
              <a:t>een</a:t>
            </a:r>
            <a:r>
              <a:rPr lang="en-US" sz="4400" dirty="0">
                <a:latin typeface="+mj-lt"/>
                <a:ea typeface="+mj-ea"/>
                <a:cs typeface="+mj-cs"/>
              </a:rPr>
              <a:t> </a:t>
            </a:r>
            <a:r>
              <a:rPr lang="en-US" sz="4400" dirty="0" err="1">
                <a:latin typeface="+mj-lt"/>
                <a:ea typeface="+mj-ea"/>
                <a:cs typeface="+mj-cs"/>
              </a:rPr>
              <a:t>leercurve</a:t>
            </a:r>
            <a:r>
              <a:rPr lang="en-US" sz="4400" dirty="0">
                <a:latin typeface="+mj-lt"/>
                <a:ea typeface="+mj-ea"/>
                <a:cs typeface="+mj-cs"/>
              </a:rPr>
              <a:t>?</a:t>
            </a:r>
            <a:endParaRPr lang="nl-NL" sz="4400" dirty="0">
              <a:latin typeface="+mj-lt"/>
              <a:ea typeface="+mj-ea"/>
              <a:cs typeface="+mj-cs"/>
            </a:endParaRPr>
          </a:p>
        </p:txBody>
      </p:sp>
      <p:sp>
        <p:nvSpPr>
          <p:cNvPr id="7" name="Tijdelijke aanduiding voor inhoud 2"/>
          <p:cNvSpPr>
            <a:spLocks noGrp="1"/>
          </p:cNvSpPr>
          <p:nvPr>
            <p:ph idx="1"/>
          </p:nvPr>
        </p:nvSpPr>
        <p:spPr>
          <a:xfrm>
            <a:off x="457200" y="1484313"/>
            <a:ext cx="8229600" cy="4641850"/>
          </a:xfrm>
        </p:spPr>
        <p:txBody>
          <a:bodyPr>
            <a:normAutofit/>
          </a:bodyPr>
          <a:lstStyle/>
          <a:p>
            <a:pPr eaLnBrk="1" hangingPunct="1">
              <a:lnSpc>
                <a:spcPct val="90000"/>
              </a:lnSpc>
              <a:buFont typeface="Arial" charset="0"/>
              <a:buNone/>
            </a:pPr>
            <a:r>
              <a:rPr lang="en-US" sz="3000" smtClean="0"/>
              <a:t>AM doelmatig inzetten kan niet zonder inhoudelijke kennis van het beheer-&amp; onderhoudproces. </a:t>
            </a:r>
          </a:p>
          <a:p>
            <a:pPr eaLnBrk="1" hangingPunct="1">
              <a:lnSpc>
                <a:spcPct val="90000"/>
              </a:lnSpc>
              <a:buFont typeface="Arial" charset="0"/>
              <a:buNone/>
            </a:pPr>
            <a:endParaRPr lang="en-US" sz="3000" smtClean="0"/>
          </a:p>
          <a:p>
            <a:pPr eaLnBrk="1" hangingPunct="1">
              <a:lnSpc>
                <a:spcPct val="90000"/>
              </a:lnSpc>
              <a:buFont typeface="Arial" charset="0"/>
              <a:buNone/>
            </a:pPr>
            <a:r>
              <a:rPr lang="en-US" sz="3000" smtClean="0"/>
              <a:t>RET en HTM beschikken over 3 maintenance engineers.</a:t>
            </a:r>
          </a:p>
          <a:p>
            <a:pPr eaLnBrk="1" hangingPunct="1">
              <a:lnSpc>
                <a:spcPct val="90000"/>
              </a:lnSpc>
              <a:buFont typeface="Arial" charset="0"/>
              <a:buNone/>
            </a:pPr>
            <a:endParaRPr lang="en-US" sz="3000" smtClean="0"/>
          </a:p>
          <a:p>
            <a:pPr eaLnBrk="1" hangingPunct="1">
              <a:lnSpc>
                <a:spcPct val="90000"/>
              </a:lnSpc>
              <a:buFont typeface="Arial" charset="0"/>
              <a:buNone/>
            </a:pPr>
            <a:r>
              <a:rPr lang="en-US" sz="3000" smtClean="0"/>
              <a:t>BRU heeft Operationeel Beheerders op “dikte” </a:t>
            </a:r>
          </a:p>
          <a:p>
            <a:pPr eaLnBrk="1" hangingPunct="1">
              <a:lnSpc>
                <a:spcPct val="90000"/>
              </a:lnSpc>
              <a:buFont typeface="Arial" charset="0"/>
              <a:buNone/>
            </a:pPr>
            <a:r>
              <a:rPr lang="en-US" sz="3000" smtClean="0"/>
              <a:t>	(counterpart van maintenance engineers  aannemer)</a:t>
            </a:r>
          </a:p>
          <a:p>
            <a:pPr eaLnBrk="1" hangingPunct="1">
              <a:lnSpc>
                <a:spcPct val="90000"/>
              </a:lnSpc>
              <a:buFont typeface="Arial" charset="0"/>
              <a:buNone/>
            </a:pPr>
            <a:endParaRPr lang="en-US" sz="30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395288" y="0"/>
            <a:ext cx="8229600" cy="1143000"/>
          </a:xfrm>
          <a:prstGeom prst="rect">
            <a:avLst/>
          </a:prstGeom>
        </p:spPr>
        <p:txBody>
          <a:bodyPr anchor="ctr">
            <a:normAutofit/>
          </a:bodyPr>
          <a:lstStyle/>
          <a:p>
            <a:pPr algn="ctr" fontAlgn="auto">
              <a:spcAft>
                <a:spcPts val="0"/>
              </a:spcAft>
              <a:defRPr/>
            </a:pPr>
            <a:r>
              <a:rPr lang="en-US" sz="4400" dirty="0" err="1">
                <a:latin typeface="+mj-lt"/>
                <a:ea typeface="+mj-ea"/>
                <a:cs typeface="+mj-cs"/>
              </a:rPr>
              <a:t>Hoofdvraag</a:t>
            </a:r>
            <a:r>
              <a:rPr lang="en-US" sz="4400" dirty="0">
                <a:latin typeface="+mj-lt"/>
                <a:ea typeface="+mj-ea"/>
                <a:cs typeface="+mj-cs"/>
              </a:rPr>
              <a:t> 2: is </a:t>
            </a:r>
            <a:r>
              <a:rPr lang="en-US" sz="4400" dirty="0" err="1">
                <a:latin typeface="+mj-lt"/>
                <a:ea typeface="+mj-ea"/>
                <a:cs typeface="+mj-cs"/>
              </a:rPr>
              <a:t>er</a:t>
            </a:r>
            <a:r>
              <a:rPr lang="en-US" sz="4400" dirty="0">
                <a:latin typeface="+mj-lt"/>
                <a:ea typeface="+mj-ea"/>
                <a:cs typeface="+mj-cs"/>
              </a:rPr>
              <a:t> </a:t>
            </a:r>
            <a:r>
              <a:rPr lang="en-US" sz="4400" dirty="0" err="1">
                <a:latin typeface="+mj-lt"/>
                <a:ea typeface="+mj-ea"/>
                <a:cs typeface="+mj-cs"/>
              </a:rPr>
              <a:t>een</a:t>
            </a:r>
            <a:r>
              <a:rPr lang="en-US" sz="4400" dirty="0">
                <a:latin typeface="+mj-lt"/>
                <a:ea typeface="+mj-ea"/>
                <a:cs typeface="+mj-cs"/>
              </a:rPr>
              <a:t> </a:t>
            </a:r>
            <a:r>
              <a:rPr lang="en-US" sz="4400" dirty="0" err="1">
                <a:latin typeface="+mj-lt"/>
                <a:ea typeface="+mj-ea"/>
                <a:cs typeface="+mj-cs"/>
              </a:rPr>
              <a:t>leercurve</a:t>
            </a:r>
            <a:r>
              <a:rPr lang="en-US" sz="4400" dirty="0">
                <a:latin typeface="+mj-lt"/>
                <a:ea typeface="+mj-ea"/>
                <a:cs typeface="+mj-cs"/>
              </a:rPr>
              <a:t>?</a:t>
            </a:r>
            <a:endParaRPr lang="nl-NL" sz="4400" dirty="0">
              <a:latin typeface="+mj-lt"/>
              <a:ea typeface="+mj-ea"/>
              <a:cs typeface="+mj-cs"/>
            </a:endParaRPr>
          </a:p>
        </p:txBody>
      </p:sp>
      <p:pic>
        <p:nvPicPr>
          <p:cNvPr id="34818" name="Picture 5"/>
          <p:cNvPicPr>
            <a:picLocks noChangeAspect="1" noChangeArrowheads="1"/>
          </p:cNvPicPr>
          <p:nvPr/>
        </p:nvPicPr>
        <p:blipFill>
          <a:blip r:embed="rId3" cstate="print"/>
          <a:srcRect/>
          <a:stretch>
            <a:fillRect/>
          </a:stretch>
        </p:blipFill>
        <p:spPr bwMode="auto">
          <a:xfrm>
            <a:off x="827088" y="981075"/>
            <a:ext cx="7273925" cy="5408613"/>
          </a:xfrm>
          <a:prstGeom prst="rect">
            <a:avLst/>
          </a:prstGeom>
          <a:noFill/>
          <a:ln w="9525">
            <a:noFill/>
            <a:miter lim="800000"/>
            <a:headEnd/>
            <a:tailEnd/>
          </a:ln>
        </p:spPr>
      </p:pic>
      <p:sp>
        <p:nvSpPr>
          <p:cNvPr id="34819" name="Rechthoek 3"/>
          <p:cNvSpPr>
            <a:spLocks noChangeArrowheads="1"/>
          </p:cNvSpPr>
          <p:nvPr/>
        </p:nvSpPr>
        <p:spPr bwMode="auto">
          <a:xfrm>
            <a:off x="2843213" y="4868863"/>
            <a:ext cx="6049962" cy="1554162"/>
          </a:xfrm>
          <a:prstGeom prst="rect">
            <a:avLst/>
          </a:prstGeom>
          <a:solidFill>
            <a:srgbClr val="FFFF00"/>
          </a:solidFill>
          <a:ln w="9525">
            <a:noFill/>
            <a:miter lim="800000"/>
            <a:headEnd/>
            <a:tailEnd/>
          </a:ln>
        </p:spPr>
        <p:txBody>
          <a:bodyPr>
            <a:spAutoFit/>
          </a:bodyPr>
          <a:lstStyle/>
          <a:p>
            <a:r>
              <a:rPr lang="en-US" sz="3200">
                <a:solidFill>
                  <a:srgbClr val="3333FF"/>
                </a:solidFill>
              </a:rPr>
              <a:t>Aanbesteding van het onderhoud aanjager van implementatie AM? Zijn de risico’s bekend..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23850" y="2492375"/>
            <a:ext cx="8229600" cy="1143000"/>
          </a:xfrm>
          <a:prstGeom prst="rect">
            <a:avLst/>
          </a:prstGeom>
        </p:spPr>
        <p:txBody>
          <a:bodyPr anchor="ctr">
            <a:normAutofit/>
          </a:bodyPr>
          <a:lstStyle/>
          <a:p>
            <a:pPr algn="ctr" fontAlgn="auto">
              <a:spcAft>
                <a:spcPts val="0"/>
              </a:spcAft>
              <a:defRPr/>
            </a:pPr>
            <a:r>
              <a:rPr lang="nl-NL" sz="4400" dirty="0">
                <a:latin typeface="+mj-lt"/>
                <a:ea typeface="+mj-ea"/>
                <a:cs typeface="+mj-cs"/>
              </a:rPr>
              <a:t>Best </a:t>
            </a:r>
            <a:r>
              <a:rPr lang="nl-NL" sz="4400" dirty="0" err="1">
                <a:latin typeface="+mj-lt"/>
                <a:ea typeface="+mj-ea"/>
                <a:cs typeface="+mj-cs"/>
              </a:rPr>
              <a:t>practices</a:t>
            </a:r>
            <a:endParaRPr lang="nl-NL" sz="4400" dirty="0">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1"/>
          <p:cNvSpPr>
            <a:spLocks noGrp="1"/>
          </p:cNvSpPr>
          <p:nvPr>
            <p:ph type="title"/>
          </p:nvPr>
        </p:nvSpPr>
        <p:spPr>
          <a:xfrm>
            <a:off x="468313" y="0"/>
            <a:ext cx="8229600" cy="1143000"/>
          </a:xfrm>
        </p:spPr>
        <p:txBody>
          <a:bodyPr/>
          <a:lstStyle/>
          <a:p>
            <a:pPr eaLnBrk="1" hangingPunct="1"/>
            <a:r>
              <a:rPr lang="nl-NL" smtClean="0"/>
              <a:t>Best practice: integraliteit</a:t>
            </a:r>
          </a:p>
        </p:txBody>
      </p:sp>
      <p:sp>
        <p:nvSpPr>
          <p:cNvPr id="3" name="Tijdelijke aanduiding voor inhoud 2"/>
          <p:cNvSpPr>
            <a:spLocks noGrp="1"/>
          </p:cNvSpPr>
          <p:nvPr>
            <p:ph idx="1"/>
          </p:nvPr>
        </p:nvSpPr>
        <p:spPr>
          <a:xfrm>
            <a:off x="457200" y="1600200"/>
            <a:ext cx="8229600" cy="4997450"/>
          </a:xfrm>
        </p:spPr>
        <p:txBody>
          <a:bodyPr rtlCol="0">
            <a:normAutofit fontScale="92500" lnSpcReduction="10000"/>
          </a:bodyPr>
          <a:lstStyle/>
          <a:p>
            <a:pPr eaLnBrk="1" fontAlgn="auto" hangingPunct="1">
              <a:spcAft>
                <a:spcPts val="0"/>
              </a:spcAft>
              <a:buFont typeface="Arial" pitchFamily="34" charset="0"/>
              <a:buChar char="•"/>
              <a:defRPr/>
            </a:pPr>
            <a:r>
              <a:rPr lang="nl-NL" dirty="0" smtClean="0"/>
              <a:t>De spoorbeheerders HTM, RET en BRU beheersen de gehele bedrijfskolom van strategisch, tactisch en operationeel beheer van het vervoersysteem (</a:t>
            </a:r>
            <a:r>
              <a:rPr lang="nl-NL" dirty="0" err="1" smtClean="0"/>
              <a:t>infra</a:t>
            </a:r>
            <a:r>
              <a:rPr lang="nl-NL" dirty="0" smtClean="0"/>
              <a:t>, materieel, exploitatie). Dat maakt het mogelijk en daar is ook voor gekozen om de implementatie van AM integraal en centraal gecoördineerd uit te voeren.</a:t>
            </a:r>
          </a:p>
          <a:p>
            <a:pPr eaLnBrk="1" fontAlgn="auto" hangingPunct="1">
              <a:spcAft>
                <a:spcPts val="0"/>
              </a:spcAft>
              <a:buFont typeface="Arial" pitchFamily="34" charset="0"/>
              <a:buChar char="•"/>
              <a:defRPr/>
            </a:pPr>
            <a:r>
              <a:rPr lang="nl-NL" dirty="0" smtClean="0"/>
              <a:t>Heeft de keerzijde van een monopolie </a:t>
            </a:r>
            <a:r>
              <a:rPr lang="nl-NL" i="1" dirty="0" smtClean="0"/>
              <a:t>(zelfreinigend vermogen en zelfreflectie van een monopolist is laag, </a:t>
            </a:r>
            <a:r>
              <a:rPr lang="nl-NL" i="1" dirty="0" err="1" smtClean="0"/>
              <a:t>e.e.a</a:t>
            </a:r>
            <a:r>
              <a:rPr lang="nl-NL" i="1" dirty="0" smtClean="0"/>
              <a:t> versterkt door “de slager die zijn eigen vlees keurt”)</a:t>
            </a:r>
            <a:endParaRPr lang="nl-NL"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0"/>
            <a:ext cx="8686800" cy="1143000"/>
          </a:xfrm>
        </p:spPr>
        <p:txBody>
          <a:bodyPr rtlCol="0">
            <a:normAutofit fontScale="90000"/>
          </a:bodyPr>
          <a:lstStyle/>
          <a:p>
            <a:pPr eaLnBrk="1" fontAlgn="auto" hangingPunct="1">
              <a:spcAft>
                <a:spcPts val="0"/>
              </a:spcAft>
              <a:defRPr/>
            </a:pPr>
            <a:r>
              <a:rPr lang="nl-NL" dirty="0" smtClean="0"/>
              <a:t>Best </a:t>
            </a:r>
            <a:r>
              <a:rPr lang="nl-NL" dirty="0" err="1" smtClean="0"/>
              <a:t>practise</a:t>
            </a:r>
            <a:r>
              <a:rPr lang="nl-NL" dirty="0" smtClean="0"/>
              <a:t> functioneel ontwerp (DIVV)</a:t>
            </a:r>
            <a:endParaRPr lang="nl-NL" dirty="0"/>
          </a:p>
        </p:txBody>
      </p:sp>
      <p:grpSp>
        <p:nvGrpSpPr>
          <p:cNvPr id="38914" name="Groep 18"/>
          <p:cNvGrpSpPr>
            <a:grpSpLocks/>
          </p:cNvGrpSpPr>
          <p:nvPr/>
        </p:nvGrpSpPr>
        <p:grpSpPr bwMode="auto">
          <a:xfrm>
            <a:off x="1979613" y="1700213"/>
            <a:ext cx="4837112" cy="4581525"/>
            <a:chOff x="1030734" y="195263"/>
            <a:chExt cx="6721475" cy="6662737"/>
          </a:xfrm>
        </p:grpSpPr>
        <p:sp>
          <p:nvSpPr>
            <p:cNvPr id="38915" name="Freeform 33"/>
            <p:cNvSpPr>
              <a:spLocks/>
            </p:cNvSpPr>
            <p:nvPr/>
          </p:nvSpPr>
          <p:spPr bwMode="gray">
            <a:xfrm>
              <a:off x="4427984" y="195263"/>
              <a:ext cx="2573338" cy="3338512"/>
            </a:xfrm>
            <a:custGeom>
              <a:avLst/>
              <a:gdLst>
                <a:gd name="T0" fmla="*/ 2147483647 w 158"/>
                <a:gd name="T1" fmla="*/ 2147483647 h 204"/>
                <a:gd name="T2" fmla="*/ 0 w 158"/>
                <a:gd name="T3" fmla="*/ 0 h 204"/>
                <a:gd name="T4" fmla="*/ 0 w 158"/>
                <a:gd name="T5" fmla="*/ 2147483647 h 204"/>
                <a:gd name="T6" fmla="*/ 2147483647 w 158"/>
                <a:gd name="T7" fmla="*/ 2147483647 h 204"/>
                <a:gd name="T8" fmla="*/ 0 60000 65536"/>
                <a:gd name="T9" fmla="*/ 0 60000 65536"/>
                <a:gd name="T10" fmla="*/ 0 60000 65536"/>
                <a:gd name="T11" fmla="*/ 0 60000 65536"/>
                <a:gd name="T12" fmla="*/ 0 w 158"/>
                <a:gd name="T13" fmla="*/ 0 h 204"/>
                <a:gd name="T14" fmla="*/ 158 w 158"/>
                <a:gd name="T15" fmla="*/ 204 h 204"/>
              </a:gdLst>
              <a:ahLst/>
              <a:cxnLst>
                <a:cxn ang="T8">
                  <a:pos x="T0" y="T1"/>
                </a:cxn>
                <a:cxn ang="T9">
                  <a:pos x="T2" y="T3"/>
                </a:cxn>
                <a:cxn ang="T10">
                  <a:pos x="T4" y="T5"/>
                </a:cxn>
                <a:cxn ang="T11">
                  <a:pos x="T6" y="T7"/>
                </a:cxn>
              </a:cxnLst>
              <a:rect l="T12" t="T13" r="T14" b="T15"/>
              <a:pathLst>
                <a:path w="158" h="204">
                  <a:moveTo>
                    <a:pt x="158" y="76"/>
                  </a:moveTo>
                  <a:cubicBezTo>
                    <a:pt x="120" y="27"/>
                    <a:pt x="61" y="0"/>
                    <a:pt x="0" y="0"/>
                  </a:cubicBezTo>
                  <a:lnTo>
                    <a:pt x="0" y="204"/>
                  </a:lnTo>
                  <a:lnTo>
                    <a:pt x="158" y="76"/>
                  </a:lnTo>
                  <a:close/>
                </a:path>
              </a:pathLst>
            </a:custGeom>
            <a:solidFill>
              <a:schemeClr val="hlink"/>
            </a:solidFill>
            <a:ln w="28575">
              <a:solidFill>
                <a:schemeClr val="bg1"/>
              </a:solidFill>
              <a:round/>
              <a:headEnd/>
              <a:tailEnd/>
            </a:ln>
          </p:spPr>
          <p:txBody>
            <a:bodyPr/>
            <a:lstStyle/>
            <a:p>
              <a:endParaRPr lang="nl-NL"/>
            </a:p>
          </p:txBody>
        </p:sp>
        <p:sp>
          <p:nvSpPr>
            <p:cNvPr id="38916" name="Freeform 34"/>
            <p:cNvSpPr>
              <a:spLocks/>
            </p:cNvSpPr>
            <p:nvPr/>
          </p:nvSpPr>
          <p:spPr bwMode="gray">
            <a:xfrm>
              <a:off x="4427984" y="1439863"/>
              <a:ext cx="3324225" cy="2830512"/>
            </a:xfrm>
            <a:custGeom>
              <a:avLst/>
              <a:gdLst>
                <a:gd name="T0" fmla="*/ 2147483647 w 204"/>
                <a:gd name="T1" fmla="*/ 2147483647 h 173"/>
                <a:gd name="T2" fmla="*/ 2147483647 w 204"/>
                <a:gd name="T3" fmla="*/ 2147483647 h 173"/>
                <a:gd name="T4" fmla="*/ 2147483647 w 204"/>
                <a:gd name="T5" fmla="*/ 0 h 173"/>
                <a:gd name="T6" fmla="*/ 0 w 204"/>
                <a:gd name="T7" fmla="*/ 2147483647 h 173"/>
                <a:gd name="T8" fmla="*/ 2147483647 w 204"/>
                <a:gd name="T9" fmla="*/ 2147483647 h 173"/>
                <a:gd name="T10" fmla="*/ 0 60000 65536"/>
                <a:gd name="T11" fmla="*/ 0 60000 65536"/>
                <a:gd name="T12" fmla="*/ 0 60000 65536"/>
                <a:gd name="T13" fmla="*/ 0 60000 65536"/>
                <a:gd name="T14" fmla="*/ 0 60000 65536"/>
                <a:gd name="T15" fmla="*/ 0 w 204"/>
                <a:gd name="T16" fmla="*/ 0 h 173"/>
                <a:gd name="T17" fmla="*/ 204 w 204"/>
                <a:gd name="T18" fmla="*/ 173 h 173"/>
              </a:gdLst>
              <a:ahLst/>
              <a:cxnLst>
                <a:cxn ang="T10">
                  <a:pos x="T0" y="T1"/>
                </a:cxn>
                <a:cxn ang="T11">
                  <a:pos x="T2" y="T3"/>
                </a:cxn>
                <a:cxn ang="T12">
                  <a:pos x="T4" y="T5"/>
                </a:cxn>
                <a:cxn ang="T13">
                  <a:pos x="T6" y="T7"/>
                </a:cxn>
                <a:cxn ang="T14">
                  <a:pos x="T8" y="T9"/>
                </a:cxn>
              </a:cxnLst>
              <a:rect l="T15" t="T16" r="T17" b="T18"/>
              <a:pathLst>
                <a:path w="204" h="173">
                  <a:moveTo>
                    <a:pt x="198" y="173"/>
                  </a:moveTo>
                  <a:cubicBezTo>
                    <a:pt x="202" y="158"/>
                    <a:pt x="204" y="143"/>
                    <a:pt x="204" y="128"/>
                  </a:cubicBezTo>
                  <a:cubicBezTo>
                    <a:pt x="204" y="81"/>
                    <a:pt x="188" y="36"/>
                    <a:pt x="158" y="0"/>
                  </a:cubicBezTo>
                  <a:lnTo>
                    <a:pt x="0" y="128"/>
                  </a:lnTo>
                  <a:lnTo>
                    <a:pt x="198" y="173"/>
                  </a:lnTo>
                  <a:close/>
                </a:path>
              </a:pathLst>
            </a:custGeom>
            <a:solidFill>
              <a:srgbClr val="DCDCDC"/>
            </a:solidFill>
            <a:ln w="28575">
              <a:solidFill>
                <a:schemeClr val="bg1"/>
              </a:solidFill>
              <a:round/>
              <a:headEnd/>
              <a:tailEnd/>
            </a:ln>
          </p:spPr>
          <p:txBody>
            <a:bodyPr/>
            <a:lstStyle/>
            <a:p>
              <a:endParaRPr lang="nl-NL"/>
            </a:p>
          </p:txBody>
        </p:sp>
        <p:sp>
          <p:nvSpPr>
            <p:cNvPr id="38917" name="Freeform 35"/>
            <p:cNvSpPr>
              <a:spLocks/>
            </p:cNvSpPr>
            <p:nvPr/>
          </p:nvSpPr>
          <p:spPr bwMode="gray">
            <a:xfrm>
              <a:off x="4427984" y="3533775"/>
              <a:ext cx="3224213" cy="2995613"/>
            </a:xfrm>
            <a:custGeom>
              <a:avLst/>
              <a:gdLst>
                <a:gd name="T0" fmla="*/ 2147483647 w 198"/>
                <a:gd name="T1" fmla="*/ 2147483647 h 183"/>
                <a:gd name="T2" fmla="*/ 2147483647 w 198"/>
                <a:gd name="T3" fmla="*/ 2147483647 h 183"/>
                <a:gd name="T4" fmla="*/ 0 w 198"/>
                <a:gd name="T5" fmla="*/ 0 h 183"/>
                <a:gd name="T6" fmla="*/ 2147483647 w 198"/>
                <a:gd name="T7" fmla="*/ 2147483647 h 183"/>
                <a:gd name="T8" fmla="*/ 0 60000 65536"/>
                <a:gd name="T9" fmla="*/ 0 60000 65536"/>
                <a:gd name="T10" fmla="*/ 0 60000 65536"/>
                <a:gd name="T11" fmla="*/ 0 60000 65536"/>
                <a:gd name="T12" fmla="*/ 0 w 198"/>
                <a:gd name="T13" fmla="*/ 0 h 183"/>
                <a:gd name="T14" fmla="*/ 198 w 198"/>
                <a:gd name="T15" fmla="*/ 183 h 183"/>
              </a:gdLst>
              <a:ahLst/>
              <a:cxnLst>
                <a:cxn ang="T8">
                  <a:pos x="T0" y="T1"/>
                </a:cxn>
                <a:cxn ang="T9">
                  <a:pos x="T2" y="T3"/>
                </a:cxn>
                <a:cxn ang="T10">
                  <a:pos x="T4" y="T5"/>
                </a:cxn>
                <a:cxn ang="T11">
                  <a:pos x="T6" y="T7"/>
                </a:cxn>
              </a:cxnLst>
              <a:rect l="T12" t="T13" r="T14" b="T15"/>
              <a:pathLst>
                <a:path w="198" h="183">
                  <a:moveTo>
                    <a:pt x="89" y="183"/>
                  </a:moveTo>
                  <a:cubicBezTo>
                    <a:pt x="144" y="156"/>
                    <a:pt x="184" y="105"/>
                    <a:pt x="198" y="45"/>
                  </a:cubicBezTo>
                  <a:lnTo>
                    <a:pt x="0" y="0"/>
                  </a:lnTo>
                  <a:lnTo>
                    <a:pt x="89" y="183"/>
                  </a:lnTo>
                  <a:close/>
                </a:path>
              </a:pathLst>
            </a:custGeom>
            <a:solidFill>
              <a:srgbClr val="DCDCDC"/>
            </a:solidFill>
            <a:ln w="28575">
              <a:solidFill>
                <a:schemeClr val="bg1"/>
              </a:solidFill>
              <a:round/>
              <a:headEnd/>
              <a:tailEnd/>
            </a:ln>
          </p:spPr>
          <p:txBody>
            <a:bodyPr/>
            <a:lstStyle/>
            <a:p>
              <a:endParaRPr lang="nl-NL"/>
            </a:p>
          </p:txBody>
        </p:sp>
        <p:sp>
          <p:nvSpPr>
            <p:cNvPr id="38918" name="Freeform 36"/>
            <p:cNvSpPr>
              <a:spLocks/>
            </p:cNvSpPr>
            <p:nvPr/>
          </p:nvSpPr>
          <p:spPr bwMode="gray">
            <a:xfrm>
              <a:off x="2961134" y="3533775"/>
              <a:ext cx="2916238" cy="3324225"/>
            </a:xfrm>
            <a:custGeom>
              <a:avLst/>
              <a:gdLst>
                <a:gd name="T0" fmla="*/ 0 w 179"/>
                <a:gd name="T1" fmla="*/ 2147483647 h 203"/>
                <a:gd name="T2" fmla="*/ 2147483647 w 179"/>
                <a:gd name="T3" fmla="*/ 2147483647 h 203"/>
                <a:gd name="T4" fmla="*/ 2147483647 w 179"/>
                <a:gd name="T5" fmla="*/ 2147483647 h 203"/>
                <a:gd name="T6" fmla="*/ 2147483647 w 179"/>
                <a:gd name="T7" fmla="*/ 0 h 203"/>
                <a:gd name="T8" fmla="*/ 0 w 179"/>
                <a:gd name="T9" fmla="*/ 2147483647 h 203"/>
                <a:gd name="T10" fmla="*/ 0 60000 65536"/>
                <a:gd name="T11" fmla="*/ 0 60000 65536"/>
                <a:gd name="T12" fmla="*/ 0 60000 65536"/>
                <a:gd name="T13" fmla="*/ 0 60000 65536"/>
                <a:gd name="T14" fmla="*/ 0 60000 65536"/>
                <a:gd name="T15" fmla="*/ 0 w 179"/>
                <a:gd name="T16" fmla="*/ 0 h 203"/>
                <a:gd name="T17" fmla="*/ 179 w 179"/>
                <a:gd name="T18" fmla="*/ 203 h 203"/>
              </a:gdLst>
              <a:ahLst/>
              <a:cxnLst>
                <a:cxn ang="T10">
                  <a:pos x="T0" y="T1"/>
                </a:cxn>
                <a:cxn ang="T11">
                  <a:pos x="T2" y="T3"/>
                </a:cxn>
                <a:cxn ang="T12">
                  <a:pos x="T4" y="T5"/>
                </a:cxn>
                <a:cxn ang="T13">
                  <a:pos x="T6" y="T7"/>
                </a:cxn>
                <a:cxn ang="T14">
                  <a:pos x="T8" y="T9"/>
                </a:cxn>
              </a:cxnLst>
              <a:rect l="T15" t="T16" r="T17" b="T18"/>
              <a:pathLst>
                <a:path w="179" h="203">
                  <a:moveTo>
                    <a:pt x="0" y="183"/>
                  </a:moveTo>
                  <a:cubicBezTo>
                    <a:pt x="28" y="196"/>
                    <a:pt x="59" y="203"/>
                    <a:pt x="90" y="203"/>
                  </a:cubicBezTo>
                  <a:cubicBezTo>
                    <a:pt x="120" y="203"/>
                    <a:pt x="151" y="196"/>
                    <a:pt x="179" y="183"/>
                  </a:cubicBezTo>
                  <a:lnTo>
                    <a:pt x="90" y="0"/>
                  </a:lnTo>
                  <a:lnTo>
                    <a:pt x="0" y="183"/>
                  </a:lnTo>
                  <a:close/>
                </a:path>
              </a:pathLst>
            </a:custGeom>
            <a:solidFill>
              <a:srgbClr val="DCDCDC"/>
            </a:solidFill>
            <a:ln w="28575">
              <a:solidFill>
                <a:schemeClr val="bg1"/>
              </a:solidFill>
              <a:round/>
              <a:headEnd/>
              <a:tailEnd/>
            </a:ln>
          </p:spPr>
          <p:txBody>
            <a:bodyPr/>
            <a:lstStyle/>
            <a:p>
              <a:endParaRPr lang="nl-NL"/>
            </a:p>
          </p:txBody>
        </p:sp>
        <p:sp>
          <p:nvSpPr>
            <p:cNvPr id="38919" name="Freeform 37"/>
            <p:cNvSpPr>
              <a:spLocks/>
            </p:cNvSpPr>
            <p:nvPr/>
          </p:nvSpPr>
          <p:spPr bwMode="gray">
            <a:xfrm>
              <a:off x="1187897" y="3533775"/>
              <a:ext cx="3240087" cy="2995613"/>
            </a:xfrm>
            <a:custGeom>
              <a:avLst/>
              <a:gdLst>
                <a:gd name="T0" fmla="*/ 0 w 199"/>
                <a:gd name="T1" fmla="*/ 2147483647 h 183"/>
                <a:gd name="T2" fmla="*/ 2147483647 w 199"/>
                <a:gd name="T3" fmla="*/ 2147483647 h 183"/>
                <a:gd name="T4" fmla="*/ 2147483647 w 199"/>
                <a:gd name="T5" fmla="*/ 0 h 183"/>
                <a:gd name="T6" fmla="*/ 0 w 199"/>
                <a:gd name="T7" fmla="*/ 2147483647 h 183"/>
                <a:gd name="T8" fmla="*/ 0 60000 65536"/>
                <a:gd name="T9" fmla="*/ 0 60000 65536"/>
                <a:gd name="T10" fmla="*/ 0 60000 65536"/>
                <a:gd name="T11" fmla="*/ 0 60000 65536"/>
                <a:gd name="T12" fmla="*/ 0 w 199"/>
                <a:gd name="T13" fmla="*/ 0 h 183"/>
                <a:gd name="T14" fmla="*/ 199 w 199"/>
                <a:gd name="T15" fmla="*/ 183 h 183"/>
              </a:gdLst>
              <a:ahLst/>
              <a:cxnLst>
                <a:cxn ang="T8">
                  <a:pos x="T0" y="T1"/>
                </a:cxn>
                <a:cxn ang="T9">
                  <a:pos x="T2" y="T3"/>
                </a:cxn>
                <a:cxn ang="T10">
                  <a:pos x="T4" y="T5"/>
                </a:cxn>
                <a:cxn ang="T11">
                  <a:pos x="T6" y="T7"/>
                </a:cxn>
              </a:cxnLst>
              <a:rect l="T12" t="T13" r="T14" b="T15"/>
              <a:pathLst>
                <a:path w="199" h="183">
                  <a:moveTo>
                    <a:pt x="0" y="45"/>
                  </a:moveTo>
                  <a:cubicBezTo>
                    <a:pt x="14" y="105"/>
                    <a:pt x="54" y="156"/>
                    <a:pt x="109" y="183"/>
                  </a:cubicBezTo>
                  <a:lnTo>
                    <a:pt x="199" y="0"/>
                  </a:lnTo>
                  <a:lnTo>
                    <a:pt x="0" y="45"/>
                  </a:lnTo>
                  <a:close/>
                </a:path>
              </a:pathLst>
            </a:custGeom>
            <a:solidFill>
              <a:srgbClr val="DCDCDC"/>
            </a:solidFill>
            <a:ln w="28575">
              <a:solidFill>
                <a:schemeClr val="bg1"/>
              </a:solidFill>
              <a:round/>
              <a:headEnd/>
              <a:tailEnd/>
            </a:ln>
          </p:spPr>
          <p:txBody>
            <a:bodyPr/>
            <a:lstStyle/>
            <a:p>
              <a:endParaRPr lang="nl-NL"/>
            </a:p>
          </p:txBody>
        </p:sp>
        <p:sp>
          <p:nvSpPr>
            <p:cNvPr id="38920" name="Freeform 38"/>
            <p:cNvSpPr>
              <a:spLocks/>
            </p:cNvSpPr>
            <p:nvPr/>
          </p:nvSpPr>
          <p:spPr bwMode="gray">
            <a:xfrm>
              <a:off x="1089472" y="1439863"/>
              <a:ext cx="3338512" cy="2830512"/>
            </a:xfrm>
            <a:custGeom>
              <a:avLst/>
              <a:gdLst>
                <a:gd name="T0" fmla="*/ 2147483647 w 205"/>
                <a:gd name="T1" fmla="*/ 0 h 173"/>
                <a:gd name="T2" fmla="*/ 265208121 w 205"/>
                <a:gd name="T3" fmla="*/ 2147483647 h 173"/>
                <a:gd name="T4" fmla="*/ 1591297709 w 205"/>
                <a:gd name="T5" fmla="*/ 2147483647 h 173"/>
                <a:gd name="T6" fmla="*/ 2147483647 w 205"/>
                <a:gd name="T7" fmla="*/ 2147483647 h 173"/>
                <a:gd name="T8" fmla="*/ 2147483647 w 205"/>
                <a:gd name="T9" fmla="*/ 0 h 173"/>
                <a:gd name="T10" fmla="*/ 0 60000 65536"/>
                <a:gd name="T11" fmla="*/ 0 60000 65536"/>
                <a:gd name="T12" fmla="*/ 0 60000 65536"/>
                <a:gd name="T13" fmla="*/ 0 60000 65536"/>
                <a:gd name="T14" fmla="*/ 0 60000 65536"/>
                <a:gd name="T15" fmla="*/ 0 w 205"/>
                <a:gd name="T16" fmla="*/ 0 h 173"/>
                <a:gd name="T17" fmla="*/ 205 w 205"/>
                <a:gd name="T18" fmla="*/ 173 h 173"/>
              </a:gdLst>
              <a:ahLst/>
              <a:cxnLst>
                <a:cxn ang="T10">
                  <a:pos x="T0" y="T1"/>
                </a:cxn>
                <a:cxn ang="T11">
                  <a:pos x="T2" y="T3"/>
                </a:cxn>
                <a:cxn ang="T12">
                  <a:pos x="T4" y="T5"/>
                </a:cxn>
                <a:cxn ang="T13">
                  <a:pos x="T6" y="T7"/>
                </a:cxn>
                <a:cxn ang="T14">
                  <a:pos x="T8" y="T9"/>
                </a:cxn>
              </a:cxnLst>
              <a:rect l="T15" t="T16" r="T17" b="T18"/>
              <a:pathLst>
                <a:path w="205" h="173">
                  <a:moveTo>
                    <a:pt x="46" y="0"/>
                  </a:moveTo>
                  <a:cubicBezTo>
                    <a:pt x="16" y="36"/>
                    <a:pt x="1" y="81"/>
                    <a:pt x="1" y="127"/>
                  </a:cubicBezTo>
                  <a:cubicBezTo>
                    <a:pt x="0" y="143"/>
                    <a:pt x="2" y="158"/>
                    <a:pt x="6" y="173"/>
                  </a:cubicBezTo>
                  <a:lnTo>
                    <a:pt x="205" y="128"/>
                  </a:lnTo>
                  <a:lnTo>
                    <a:pt x="46" y="0"/>
                  </a:lnTo>
                  <a:close/>
                </a:path>
              </a:pathLst>
            </a:custGeom>
            <a:solidFill>
              <a:srgbClr val="DCDCDC"/>
            </a:solidFill>
            <a:ln w="28575">
              <a:solidFill>
                <a:schemeClr val="bg1"/>
              </a:solidFill>
              <a:round/>
              <a:headEnd/>
              <a:tailEnd/>
            </a:ln>
          </p:spPr>
          <p:txBody>
            <a:bodyPr/>
            <a:lstStyle/>
            <a:p>
              <a:endParaRPr lang="nl-NL"/>
            </a:p>
          </p:txBody>
        </p:sp>
        <p:sp>
          <p:nvSpPr>
            <p:cNvPr id="38921" name="Freeform 39"/>
            <p:cNvSpPr>
              <a:spLocks/>
            </p:cNvSpPr>
            <p:nvPr/>
          </p:nvSpPr>
          <p:spPr bwMode="gray">
            <a:xfrm>
              <a:off x="1840359" y="195263"/>
              <a:ext cx="2587625" cy="3338512"/>
            </a:xfrm>
            <a:custGeom>
              <a:avLst/>
              <a:gdLst>
                <a:gd name="T0" fmla="*/ 2147483647 w 159"/>
                <a:gd name="T1" fmla="*/ 0 h 204"/>
                <a:gd name="T2" fmla="*/ 0 w 159"/>
                <a:gd name="T3" fmla="*/ 2147483647 h 204"/>
                <a:gd name="T4" fmla="*/ 2147483647 w 159"/>
                <a:gd name="T5" fmla="*/ 2147483647 h 204"/>
                <a:gd name="T6" fmla="*/ 2147483647 w 159"/>
                <a:gd name="T7" fmla="*/ 0 h 204"/>
                <a:gd name="T8" fmla="*/ 0 60000 65536"/>
                <a:gd name="T9" fmla="*/ 0 60000 65536"/>
                <a:gd name="T10" fmla="*/ 0 60000 65536"/>
                <a:gd name="T11" fmla="*/ 0 60000 65536"/>
                <a:gd name="T12" fmla="*/ 0 w 159"/>
                <a:gd name="T13" fmla="*/ 0 h 204"/>
                <a:gd name="T14" fmla="*/ 159 w 159"/>
                <a:gd name="T15" fmla="*/ 204 h 204"/>
              </a:gdLst>
              <a:ahLst/>
              <a:cxnLst>
                <a:cxn ang="T8">
                  <a:pos x="T0" y="T1"/>
                </a:cxn>
                <a:cxn ang="T9">
                  <a:pos x="T2" y="T3"/>
                </a:cxn>
                <a:cxn ang="T10">
                  <a:pos x="T4" y="T5"/>
                </a:cxn>
                <a:cxn ang="T11">
                  <a:pos x="T6" y="T7"/>
                </a:cxn>
              </a:cxnLst>
              <a:rect l="T12" t="T13" r="T14" b="T15"/>
              <a:pathLst>
                <a:path w="159" h="204">
                  <a:moveTo>
                    <a:pt x="158" y="0"/>
                  </a:moveTo>
                  <a:cubicBezTo>
                    <a:pt x="97" y="0"/>
                    <a:pt x="38" y="27"/>
                    <a:pt x="0" y="76"/>
                  </a:cubicBezTo>
                  <a:lnTo>
                    <a:pt x="159" y="204"/>
                  </a:lnTo>
                  <a:lnTo>
                    <a:pt x="158" y="0"/>
                  </a:lnTo>
                  <a:close/>
                </a:path>
              </a:pathLst>
            </a:custGeom>
            <a:solidFill>
              <a:srgbClr val="DCDCDC"/>
            </a:solidFill>
            <a:ln w="28575">
              <a:solidFill>
                <a:schemeClr val="bg1"/>
              </a:solidFill>
              <a:round/>
              <a:headEnd/>
              <a:tailEnd/>
            </a:ln>
          </p:spPr>
          <p:txBody>
            <a:bodyPr/>
            <a:lstStyle/>
            <a:p>
              <a:endParaRPr lang="nl-NL"/>
            </a:p>
          </p:txBody>
        </p:sp>
        <p:sp>
          <p:nvSpPr>
            <p:cNvPr id="38922" name="Oval 40"/>
            <p:cNvSpPr>
              <a:spLocks noChangeArrowheads="1"/>
            </p:cNvSpPr>
            <p:nvPr>
              <p:custDataLst>
                <p:tags r:id="rId1"/>
              </p:custDataLst>
            </p:nvPr>
          </p:nvSpPr>
          <p:spPr bwMode="gray">
            <a:xfrm>
              <a:off x="2969072" y="2132013"/>
              <a:ext cx="2908300" cy="2820987"/>
            </a:xfrm>
            <a:prstGeom prst="ellipse">
              <a:avLst/>
            </a:prstGeom>
            <a:solidFill>
              <a:srgbClr val="DAF0A8"/>
            </a:solidFill>
            <a:ln w="57150">
              <a:solidFill>
                <a:schemeClr val="bg1"/>
              </a:solidFill>
              <a:round/>
              <a:headEnd/>
              <a:tailEnd/>
            </a:ln>
          </p:spPr>
          <p:txBody>
            <a:bodyPr lIns="46800" tIns="46800" rIns="46800" bIns="46800" anchor="ctr"/>
            <a:lstStyle/>
            <a:p>
              <a:pPr algn="ctr"/>
              <a:r>
                <a:rPr lang="nl-NL" b="1"/>
                <a:t>Functioneel</a:t>
              </a:r>
            </a:p>
            <a:p>
              <a:pPr algn="ctr"/>
              <a:r>
                <a:rPr lang="nl-NL" b="1"/>
                <a:t>Ontwerp</a:t>
              </a:r>
            </a:p>
            <a:p>
              <a:pPr algn="ctr"/>
              <a:r>
                <a:rPr lang="nl-NL" b="1"/>
                <a:t>Structuur</a:t>
              </a:r>
            </a:p>
            <a:p>
              <a:pPr algn="ctr"/>
              <a:r>
                <a:rPr lang="nl-NL" b="1"/>
                <a:t>AM Rail</a:t>
              </a:r>
            </a:p>
          </p:txBody>
        </p:sp>
        <p:sp>
          <p:nvSpPr>
            <p:cNvPr id="38923" name="Text Box 41"/>
            <p:cNvSpPr txBox="1">
              <a:spLocks noChangeArrowheads="1"/>
            </p:cNvSpPr>
            <p:nvPr>
              <p:custDataLst>
                <p:tags r:id="rId2"/>
              </p:custDataLst>
            </p:nvPr>
          </p:nvSpPr>
          <p:spPr bwMode="gray">
            <a:xfrm>
              <a:off x="2435672" y="1319213"/>
              <a:ext cx="1938337" cy="273050"/>
            </a:xfrm>
            <a:prstGeom prst="rect">
              <a:avLst/>
            </a:prstGeom>
            <a:noFill/>
            <a:ln w="9525">
              <a:noFill/>
              <a:miter lim="800000"/>
              <a:headEnd/>
              <a:tailEnd/>
            </a:ln>
          </p:spPr>
          <p:txBody>
            <a:bodyPr lIns="0" tIns="0" rIns="0" bIns="0" anchor="ctr">
              <a:spAutoFit/>
            </a:bodyPr>
            <a:lstStyle/>
            <a:p>
              <a:pPr algn="ctr"/>
              <a:r>
                <a:rPr lang="nl-NL" b="1"/>
                <a:t>Routeopdeling</a:t>
              </a:r>
            </a:p>
          </p:txBody>
        </p:sp>
        <p:sp>
          <p:nvSpPr>
            <p:cNvPr id="38924" name="Text Box 42"/>
            <p:cNvSpPr txBox="1">
              <a:spLocks noChangeArrowheads="1"/>
            </p:cNvSpPr>
            <p:nvPr>
              <p:custDataLst>
                <p:tags r:id="rId3"/>
              </p:custDataLst>
            </p:nvPr>
          </p:nvSpPr>
          <p:spPr bwMode="gray">
            <a:xfrm>
              <a:off x="4464497" y="1182688"/>
              <a:ext cx="1938337" cy="549275"/>
            </a:xfrm>
            <a:prstGeom prst="rect">
              <a:avLst/>
            </a:prstGeom>
            <a:noFill/>
            <a:ln w="9525">
              <a:noFill/>
              <a:miter lim="800000"/>
              <a:headEnd/>
              <a:tailEnd/>
            </a:ln>
          </p:spPr>
          <p:txBody>
            <a:bodyPr lIns="0" tIns="0" rIns="0" bIns="0" anchor="ctr">
              <a:spAutoFit/>
            </a:bodyPr>
            <a:lstStyle/>
            <a:p>
              <a:pPr algn="ctr"/>
              <a:r>
                <a:rPr lang="nl-NL" b="1">
                  <a:solidFill>
                    <a:schemeClr val="bg1"/>
                  </a:solidFill>
                </a:rPr>
                <a:t>Objectsoorten</a:t>
              </a:r>
            </a:p>
            <a:p>
              <a:pPr algn="ctr"/>
              <a:r>
                <a:rPr lang="nl-NL" b="1">
                  <a:solidFill>
                    <a:schemeClr val="bg1"/>
                  </a:solidFill>
                </a:rPr>
                <a:t>catalogus</a:t>
              </a:r>
            </a:p>
          </p:txBody>
        </p:sp>
        <p:sp>
          <p:nvSpPr>
            <p:cNvPr id="38925" name="Text Box 43"/>
            <p:cNvSpPr txBox="1">
              <a:spLocks noChangeArrowheads="1"/>
            </p:cNvSpPr>
            <p:nvPr>
              <p:custDataLst>
                <p:tags r:id="rId4"/>
              </p:custDataLst>
            </p:nvPr>
          </p:nvSpPr>
          <p:spPr bwMode="gray">
            <a:xfrm>
              <a:off x="1030734" y="2754313"/>
              <a:ext cx="1938338" cy="552450"/>
            </a:xfrm>
            <a:prstGeom prst="rect">
              <a:avLst/>
            </a:prstGeom>
            <a:noFill/>
            <a:ln w="9525">
              <a:noFill/>
              <a:miter lim="800000"/>
              <a:headEnd/>
              <a:tailEnd/>
            </a:ln>
          </p:spPr>
          <p:txBody>
            <a:bodyPr lIns="0" tIns="0" rIns="0" bIns="0" anchor="ctr">
              <a:spAutoFit/>
            </a:bodyPr>
            <a:lstStyle/>
            <a:p>
              <a:pPr algn="ctr"/>
              <a:r>
                <a:rPr lang="nl-NL" b="1"/>
                <a:t>Gebruiks</a:t>
              </a:r>
            </a:p>
            <a:p>
              <a:pPr algn="ctr"/>
              <a:r>
                <a:rPr lang="nl-NL" b="1"/>
                <a:t>Informatie</a:t>
              </a:r>
            </a:p>
          </p:txBody>
        </p:sp>
        <p:sp>
          <p:nvSpPr>
            <p:cNvPr id="38926" name="Text Box 44"/>
            <p:cNvSpPr txBox="1">
              <a:spLocks noChangeArrowheads="1"/>
            </p:cNvSpPr>
            <p:nvPr>
              <p:custDataLst>
                <p:tags r:id="rId5"/>
              </p:custDataLst>
            </p:nvPr>
          </p:nvSpPr>
          <p:spPr bwMode="gray">
            <a:xfrm>
              <a:off x="5813872" y="2620963"/>
              <a:ext cx="1938337" cy="825500"/>
            </a:xfrm>
            <a:prstGeom prst="rect">
              <a:avLst/>
            </a:prstGeom>
            <a:noFill/>
            <a:ln w="9525">
              <a:noFill/>
              <a:miter lim="800000"/>
              <a:headEnd/>
              <a:tailEnd/>
            </a:ln>
          </p:spPr>
          <p:txBody>
            <a:bodyPr lIns="0" tIns="0" rIns="0" bIns="0" anchor="ctr">
              <a:spAutoFit/>
            </a:bodyPr>
            <a:lstStyle/>
            <a:p>
              <a:pPr algn="ctr"/>
              <a:r>
                <a:rPr lang="nl-NL" b="1"/>
                <a:t>Definitie</a:t>
              </a:r>
            </a:p>
            <a:p>
              <a:pPr algn="ctr"/>
              <a:r>
                <a:rPr lang="nl-NL" b="1"/>
                <a:t>Type A / B</a:t>
              </a:r>
            </a:p>
            <a:p>
              <a:pPr algn="ctr"/>
              <a:r>
                <a:rPr lang="nl-NL" b="1"/>
                <a:t>onderhoud</a:t>
              </a:r>
            </a:p>
          </p:txBody>
        </p:sp>
        <p:sp>
          <p:nvSpPr>
            <p:cNvPr id="38927" name="Text Box 45"/>
            <p:cNvSpPr txBox="1">
              <a:spLocks noChangeArrowheads="1"/>
            </p:cNvSpPr>
            <p:nvPr>
              <p:custDataLst>
                <p:tags r:id="rId6"/>
              </p:custDataLst>
            </p:nvPr>
          </p:nvSpPr>
          <p:spPr bwMode="gray">
            <a:xfrm>
              <a:off x="3456434" y="5675313"/>
              <a:ext cx="1941513" cy="825500"/>
            </a:xfrm>
            <a:prstGeom prst="rect">
              <a:avLst/>
            </a:prstGeom>
            <a:noFill/>
            <a:ln w="9525">
              <a:noFill/>
              <a:miter lim="800000"/>
              <a:headEnd/>
              <a:tailEnd/>
            </a:ln>
          </p:spPr>
          <p:txBody>
            <a:bodyPr lIns="0" tIns="0" rIns="0" bIns="0" anchor="ctr">
              <a:spAutoFit/>
            </a:bodyPr>
            <a:lstStyle/>
            <a:p>
              <a:pPr algn="ctr"/>
              <a:r>
                <a:rPr lang="nl-NL" b="1"/>
                <a:t>Definitie</a:t>
              </a:r>
            </a:p>
            <a:p>
              <a:pPr algn="ctr"/>
              <a:r>
                <a:rPr lang="nl-NL" b="1"/>
                <a:t>Conditie</a:t>
              </a:r>
            </a:p>
            <a:p>
              <a:pPr algn="ctr"/>
              <a:r>
                <a:rPr lang="nl-NL" b="1"/>
                <a:t>parameter</a:t>
              </a:r>
            </a:p>
          </p:txBody>
        </p:sp>
        <p:sp>
          <p:nvSpPr>
            <p:cNvPr id="38928" name="Text Box 46"/>
            <p:cNvSpPr txBox="1">
              <a:spLocks noChangeArrowheads="1"/>
            </p:cNvSpPr>
            <p:nvPr>
              <p:custDataLst>
                <p:tags r:id="rId7"/>
              </p:custDataLst>
            </p:nvPr>
          </p:nvSpPr>
          <p:spPr bwMode="gray">
            <a:xfrm>
              <a:off x="5321747" y="4637088"/>
              <a:ext cx="1939925" cy="549275"/>
            </a:xfrm>
            <a:prstGeom prst="rect">
              <a:avLst/>
            </a:prstGeom>
            <a:noFill/>
            <a:ln w="9525">
              <a:noFill/>
              <a:miter lim="800000"/>
              <a:headEnd/>
              <a:tailEnd/>
            </a:ln>
          </p:spPr>
          <p:txBody>
            <a:bodyPr lIns="0" tIns="0" rIns="0" bIns="0" anchor="ctr">
              <a:spAutoFit/>
            </a:bodyPr>
            <a:lstStyle/>
            <a:p>
              <a:pPr algn="ctr"/>
              <a:r>
                <a:rPr lang="nl-NL" b="1"/>
                <a:t>Systeem</a:t>
              </a:r>
            </a:p>
            <a:p>
              <a:pPr algn="ctr"/>
              <a:r>
                <a:rPr lang="nl-NL" b="1"/>
                <a:t>relaties</a:t>
              </a:r>
            </a:p>
          </p:txBody>
        </p:sp>
        <p:sp>
          <p:nvSpPr>
            <p:cNvPr id="38929" name="Text Box 47"/>
            <p:cNvSpPr txBox="1">
              <a:spLocks noChangeArrowheads="1"/>
            </p:cNvSpPr>
            <p:nvPr>
              <p:custDataLst>
                <p:tags r:id="rId8"/>
              </p:custDataLst>
            </p:nvPr>
          </p:nvSpPr>
          <p:spPr bwMode="gray">
            <a:xfrm>
              <a:off x="1540322" y="4637088"/>
              <a:ext cx="1939925" cy="549275"/>
            </a:xfrm>
            <a:prstGeom prst="rect">
              <a:avLst/>
            </a:prstGeom>
            <a:noFill/>
            <a:ln w="9525">
              <a:noFill/>
              <a:miter lim="800000"/>
              <a:headEnd/>
              <a:tailEnd/>
            </a:ln>
          </p:spPr>
          <p:txBody>
            <a:bodyPr lIns="0" tIns="0" rIns="0" bIns="0" anchor="ctr">
              <a:spAutoFit/>
            </a:bodyPr>
            <a:lstStyle/>
            <a:p>
              <a:pPr algn="ctr"/>
              <a:r>
                <a:rPr lang="nl-NL" b="1"/>
                <a:t>Eenheids</a:t>
              </a:r>
            </a:p>
            <a:p>
              <a:pPr algn="ctr"/>
              <a:r>
                <a:rPr lang="nl-NL" b="1"/>
                <a:t>prijzen</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0"/>
            <a:ext cx="8099425" cy="1143000"/>
          </a:xfrm>
        </p:spPr>
        <p:txBody>
          <a:bodyPr rtlCol="0">
            <a:normAutofit fontScale="90000"/>
          </a:bodyPr>
          <a:lstStyle/>
          <a:p>
            <a:pPr eaLnBrk="1" fontAlgn="auto" hangingPunct="1">
              <a:spcAft>
                <a:spcPts val="0"/>
              </a:spcAft>
              <a:defRPr/>
            </a:pPr>
            <a:r>
              <a:rPr lang="nl-NL" dirty="0" smtClean="0"/>
              <a:t>Best </a:t>
            </a:r>
            <a:r>
              <a:rPr lang="nl-NL" dirty="0" err="1" smtClean="0"/>
              <a:t>practise</a:t>
            </a:r>
            <a:r>
              <a:rPr lang="nl-NL" dirty="0" smtClean="0"/>
              <a:t> </a:t>
            </a:r>
            <a:r>
              <a:rPr lang="nl-NL" dirty="0" err="1" smtClean="0"/>
              <a:t>objectsoortencatalogus</a:t>
            </a:r>
            <a:r>
              <a:rPr lang="nl-NL" dirty="0" smtClean="0"/>
              <a:t> (DIVV)</a:t>
            </a:r>
            <a:endParaRPr lang="nl-NL" dirty="0"/>
          </a:p>
        </p:txBody>
      </p:sp>
      <p:sp>
        <p:nvSpPr>
          <p:cNvPr id="40962" name="Rectangle 9"/>
          <p:cNvSpPr>
            <a:spLocks noChangeArrowheads="1"/>
          </p:cNvSpPr>
          <p:nvPr>
            <p:custDataLst>
              <p:tags r:id="rId1"/>
            </p:custDataLst>
          </p:nvPr>
        </p:nvSpPr>
        <p:spPr bwMode="auto">
          <a:xfrm>
            <a:off x="2987675" y="1773238"/>
            <a:ext cx="1922463" cy="752475"/>
          </a:xfrm>
          <a:prstGeom prst="rect">
            <a:avLst/>
          </a:prstGeom>
          <a:solidFill>
            <a:srgbClr val="066BB0"/>
          </a:solidFill>
          <a:ln w="9525" algn="ctr">
            <a:solidFill>
              <a:schemeClr val="tx1"/>
            </a:solidFill>
            <a:miter lim="800000"/>
            <a:headEnd/>
            <a:tailEnd/>
          </a:ln>
        </p:spPr>
        <p:txBody>
          <a:bodyPr wrap="none" lIns="90000" tIns="46800" rIns="90000" bIns="46800" anchor="ctr"/>
          <a:lstStyle/>
          <a:p>
            <a:pPr defTabSz="1222375"/>
            <a:r>
              <a:rPr lang="nl-NL" b="1">
                <a:solidFill>
                  <a:schemeClr val="bg1"/>
                </a:solidFill>
              </a:rPr>
              <a:t>Infrastructuur systeem</a:t>
            </a:r>
          </a:p>
          <a:p>
            <a:pPr defTabSz="1222375"/>
            <a:r>
              <a:rPr lang="nl-NL" b="1">
                <a:solidFill>
                  <a:schemeClr val="bg1"/>
                </a:solidFill>
              </a:rPr>
              <a:t>Metro</a:t>
            </a:r>
          </a:p>
          <a:p>
            <a:pPr defTabSz="1222375"/>
            <a:r>
              <a:rPr lang="nl-NL" b="1">
                <a:solidFill>
                  <a:schemeClr val="bg1"/>
                </a:solidFill>
              </a:rPr>
              <a:t>Mxx.xxx</a:t>
            </a:r>
          </a:p>
        </p:txBody>
      </p:sp>
      <p:sp>
        <p:nvSpPr>
          <p:cNvPr id="40963" name="Rectangle 9"/>
          <p:cNvSpPr>
            <a:spLocks noChangeArrowheads="1"/>
          </p:cNvSpPr>
          <p:nvPr>
            <p:custDataLst>
              <p:tags r:id="rId2"/>
            </p:custDataLst>
          </p:nvPr>
        </p:nvSpPr>
        <p:spPr bwMode="auto">
          <a:xfrm>
            <a:off x="2124075" y="3484563"/>
            <a:ext cx="1511300" cy="1096962"/>
          </a:xfrm>
          <a:prstGeom prst="rect">
            <a:avLst/>
          </a:prstGeom>
          <a:solidFill>
            <a:srgbClr val="4C9BDC"/>
          </a:solidFill>
          <a:ln w="9525" algn="ctr">
            <a:solidFill>
              <a:schemeClr val="tx1"/>
            </a:solidFill>
            <a:miter lim="800000"/>
            <a:headEnd/>
            <a:tailEnd/>
          </a:ln>
        </p:spPr>
        <p:txBody>
          <a:bodyPr lIns="54000" tIns="46784" rIns="54000" bIns="46784" anchor="ctr"/>
          <a:lstStyle/>
          <a:p>
            <a:r>
              <a:rPr lang="nl-NL" b="1"/>
              <a:t>E</a:t>
            </a:r>
            <a:r>
              <a:rPr lang="nl-NL"/>
              <a:t>nergie</a:t>
            </a:r>
          </a:p>
          <a:p>
            <a:r>
              <a:rPr lang="nl-NL"/>
              <a:t>Voor ziening Systeem</a:t>
            </a:r>
          </a:p>
          <a:p>
            <a:r>
              <a:rPr lang="nl-NL" b="1"/>
              <a:t>ME</a:t>
            </a:r>
            <a:r>
              <a:rPr lang="nl-NL"/>
              <a:t>x.xxx</a:t>
            </a:r>
          </a:p>
        </p:txBody>
      </p:sp>
      <p:sp>
        <p:nvSpPr>
          <p:cNvPr id="40964" name="Rectangle 14"/>
          <p:cNvSpPr>
            <a:spLocks noChangeArrowheads="1"/>
          </p:cNvSpPr>
          <p:nvPr>
            <p:custDataLst>
              <p:tags r:id="rId3"/>
            </p:custDataLst>
          </p:nvPr>
        </p:nvSpPr>
        <p:spPr bwMode="auto">
          <a:xfrm>
            <a:off x="3132138" y="4868863"/>
            <a:ext cx="1584325" cy="1081087"/>
          </a:xfrm>
          <a:prstGeom prst="rect">
            <a:avLst/>
          </a:prstGeom>
          <a:solidFill>
            <a:srgbClr val="4C9BDC"/>
          </a:solidFill>
          <a:ln w="9525" algn="ctr">
            <a:solidFill>
              <a:schemeClr val="tx1"/>
            </a:solidFill>
            <a:miter lim="800000"/>
            <a:headEnd/>
            <a:tailEnd/>
          </a:ln>
        </p:spPr>
        <p:txBody>
          <a:bodyPr lIns="54000" tIns="46784" rIns="54000" bIns="46784" anchor="ctr"/>
          <a:lstStyle/>
          <a:p>
            <a:r>
              <a:rPr lang="nl-NL"/>
              <a:t>be</a:t>
            </a:r>
            <a:r>
              <a:rPr lang="nl-NL" b="1"/>
              <a:t>H</a:t>
            </a:r>
            <a:r>
              <a:rPr lang="nl-NL"/>
              <a:t>eersing</a:t>
            </a:r>
          </a:p>
          <a:p>
            <a:r>
              <a:rPr lang="nl-NL"/>
              <a:t>Systeem</a:t>
            </a:r>
          </a:p>
          <a:p>
            <a:r>
              <a:rPr lang="nl-NL" b="1"/>
              <a:t>MH</a:t>
            </a:r>
            <a:r>
              <a:rPr lang="nl-NL"/>
              <a:t>x.xxx</a:t>
            </a:r>
          </a:p>
        </p:txBody>
      </p:sp>
      <p:sp>
        <p:nvSpPr>
          <p:cNvPr id="40965" name="Rectangle 15"/>
          <p:cNvSpPr>
            <a:spLocks noChangeArrowheads="1"/>
          </p:cNvSpPr>
          <p:nvPr>
            <p:custDataLst>
              <p:tags r:id="rId4"/>
            </p:custDataLst>
          </p:nvPr>
        </p:nvSpPr>
        <p:spPr bwMode="auto">
          <a:xfrm>
            <a:off x="4140200" y="3484563"/>
            <a:ext cx="1655763" cy="1096962"/>
          </a:xfrm>
          <a:prstGeom prst="rect">
            <a:avLst/>
          </a:prstGeom>
          <a:solidFill>
            <a:srgbClr val="4C9BDC"/>
          </a:solidFill>
          <a:ln w="9525" algn="ctr">
            <a:solidFill>
              <a:schemeClr val="tx1"/>
            </a:solidFill>
            <a:miter lim="800000"/>
            <a:headEnd/>
            <a:tailEnd/>
          </a:ln>
        </p:spPr>
        <p:txBody>
          <a:bodyPr lIns="54000" tIns="46784" rIns="54000" bIns="46784" anchor="ctr"/>
          <a:lstStyle/>
          <a:p>
            <a:r>
              <a:rPr lang="nl-NL"/>
              <a:t>be</a:t>
            </a:r>
            <a:r>
              <a:rPr lang="nl-NL" b="1"/>
              <a:t>V</a:t>
            </a:r>
            <a:r>
              <a:rPr lang="nl-NL"/>
              <a:t>eiliging</a:t>
            </a:r>
          </a:p>
          <a:p>
            <a:r>
              <a:rPr lang="nl-NL"/>
              <a:t>Systeem</a:t>
            </a:r>
          </a:p>
          <a:p>
            <a:r>
              <a:rPr lang="nl-NL" b="1"/>
              <a:t>MV</a:t>
            </a:r>
            <a:r>
              <a:rPr lang="nl-NL"/>
              <a:t>x.xxx</a:t>
            </a:r>
          </a:p>
        </p:txBody>
      </p:sp>
      <p:sp>
        <p:nvSpPr>
          <p:cNvPr id="40966" name="Rectangle 16"/>
          <p:cNvSpPr>
            <a:spLocks noChangeArrowheads="1"/>
          </p:cNvSpPr>
          <p:nvPr>
            <p:custDataLst>
              <p:tags r:id="rId5"/>
            </p:custDataLst>
          </p:nvPr>
        </p:nvSpPr>
        <p:spPr bwMode="auto">
          <a:xfrm>
            <a:off x="7092950" y="4868863"/>
            <a:ext cx="1582738" cy="1081087"/>
          </a:xfrm>
          <a:prstGeom prst="rect">
            <a:avLst/>
          </a:prstGeom>
          <a:solidFill>
            <a:srgbClr val="4C9BDC"/>
          </a:solidFill>
          <a:ln w="9525" algn="ctr">
            <a:solidFill>
              <a:schemeClr val="tx1"/>
            </a:solidFill>
            <a:miter lim="800000"/>
            <a:headEnd/>
            <a:tailEnd/>
          </a:ln>
        </p:spPr>
        <p:txBody>
          <a:bodyPr lIns="54000" tIns="46784" rIns="54000" bIns="46784" anchor="ctr"/>
          <a:lstStyle/>
          <a:p>
            <a:r>
              <a:rPr lang="nl-NL" b="1"/>
              <a:t>O</a:t>
            </a:r>
            <a:r>
              <a:rPr lang="nl-NL"/>
              <a:t>nder-steunende systemen</a:t>
            </a:r>
          </a:p>
          <a:p>
            <a:r>
              <a:rPr lang="nl-NL" b="1"/>
              <a:t>MO</a:t>
            </a:r>
            <a:r>
              <a:rPr lang="nl-NL"/>
              <a:t>x.xxx</a:t>
            </a:r>
          </a:p>
        </p:txBody>
      </p:sp>
      <p:sp>
        <p:nvSpPr>
          <p:cNvPr id="40967" name="Rectangle 17"/>
          <p:cNvSpPr>
            <a:spLocks noChangeArrowheads="1"/>
          </p:cNvSpPr>
          <p:nvPr>
            <p:custDataLst>
              <p:tags r:id="rId6"/>
            </p:custDataLst>
          </p:nvPr>
        </p:nvSpPr>
        <p:spPr bwMode="auto">
          <a:xfrm>
            <a:off x="5219700" y="4868863"/>
            <a:ext cx="1584325" cy="1081087"/>
          </a:xfrm>
          <a:prstGeom prst="rect">
            <a:avLst/>
          </a:prstGeom>
          <a:solidFill>
            <a:srgbClr val="4C9BDC"/>
          </a:solidFill>
          <a:ln w="9525" algn="ctr">
            <a:solidFill>
              <a:schemeClr val="tx1"/>
            </a:solidFill>
            <a:miter lim="800000"/>
            <a:headEnd/>
            <a:tailEnd/>
          </a:ln>
        </p:spPr>
        <p:txBody>
          <a:bodyPr lIns="54000" tIns="46784" rIns="54000" bIns="46784" anchor="ctr"/>
          <a:lstStyle/>
          <a:p>
            <a:r>
              <a:rPr lang="nl-NL" b="1"/>
              <a:t>T</a:t>
            </a:r>
            <a:r>
              <a:rPr lang="nl-NL"/>
              <a:t>ransfer</a:t>
            </a:r>
          </a:p>
          <a:p>
            <a:r>
              <a:rPr lang="nl-NL"/>
              <a:t>Systeem</a:t>
            </a:r>
          </a:p>
          <a:p>
            <a:r>
              <a:rPr lang="nl-NL" b="1"/>
              <a:t>MT</a:t>
            </a:r>
            <a:r>
              <a:rPr lang="nl-NL"/>
              <a:t>x.xxx</a:t>
            </a:r>
          </a:p>
        </p:txBody>
      </p:sp>
      <p:sp>
        <p:nvSpPr>
          <p:cNvPr id="40968" name="Rectangle 10"/>
          <p:cNvSpPr>
            <a:spLocks noChangeArrowheads="1"/>
          </p:cNvSpPr>
          <p:nvPr>
            <p:custDataLst>
              <p:tags r:id="rId7"/>
            </p:custDataLst>
          </p:nvPr>
        </p:nvSpPr>
        <p:spPr bwMode="auto">
          <a:xfrm>
            <a:off x="250825" y="3484563"/>
            <a:ext cx="1512888" cy="1096962"/>
          </a:xfrm>
          <a:prstGeom prst="rect">
            <a:avLst/>
          </a:prstGeom>
          <a:solidFill>
            <a:srgbClr val="4C9BDC"/>
          </a:solidFill>
          <a:ln w="9525" algn="ctr">
            <a:solidFill>
              <a:schemeClr val="tx1"/>
            </a:solidFill>
            <a:miter lim="800000"/>
            <a:headEnd/>
            <a:tailEnd/>
          </a:ln>
        </p:spPr>
        <p:txBody>
          <a:bodyPr lIns="54000" tIns="46784" rIns="54000" bIns="46784" anchor="ctr"/>
          <a:lstStyle/>
          <a:p>
            <a:r>
              <a:rPr lang="nl-NL" b="1"/>
              <a:t>D</a:t>
            </a:r>
            <a:r>
              <a:rPr lang="nl-NL"/>
              <a:t>raag</a:t>
            </a:r>
          </a:p>
          <a:p>
            <a:r>
              <a:rPr lang="nl-NL"/>
              <a:t>Systeem</a:t>
            </a:r>
          </a:p>
          <a:p>
            <a:r>
              <a:rPr lang="nl-NL" b="1"/>
              <a:t>MD</a:t>
            </a:r>
            <a:r>
              <a:rPr lang="nl-NL"/>
              <a:t>x.xxx</a:t>
            </a:r>
          </a:p>
        </p:txBody>
      </p:sp>
      <p:sp>
        <p:nvSpPr>
          <p:cNvPr id="40969" name="Rectangle 8"/>
          <p:cNvSpPr>
            <a:spLocks noChangeArrowheads="1"/>
          </p:cNvSpPr>
          <p:nvPr>
            <p:custDataLst>
              <p:tags r:id="rId8"/>
            </p:custDataLst>
          </p:nvPr>
        </p:nvSpPr>
        <p:spPr bwMode="auto">
          <a:xfrm>
            <a:off x="1258888" y="4868863"/>
            <a:ext cx="1368425" cy="1081087"/>
          </a:xfrm>
          <a:prstGeom prst="rect">
            <a:avLst/>
          </a:prstGeom>
          <a:solidFill>
            <a:srgbClr val="4C9BDC"/>
          </a:solidFill>
          <a:ln w="9525" algn="ctr">
            <a:solidFill>
              <a:schemeClr val="tx1"/>
            </a:solidFill>
            <a:miter lim="800000"/>
            <a:headEnd/>
            <a:tailEnd/>
          </a:ln>
        </p:spPr>
        <p:txBody>
          <a:bodyPr lIns="54000" tIns="46784" rIns="54000" bIns="46784" anchor="ctr"/>
          <a:lstStyle/>
          <a:p>
            <a:r>
              <a:rPr lang="nl-NL" b="1"/>
              <a:t>G</a:t>
            </a:r>
            <a:r>
              <a:rPr lang="nl-NL"/>
              <a:t>eleiding</a:t>
            </a:r>
          </a:p>
          <a:p>
            <a:r>
              <a:rPr lang="nl-NL"/>
              <a:t>Systeem</a:t>
            </a:r>
          </a:p>
          <a:p>
            <a:r>
              <a:rPr lang="nl-NL" b="1"/>
              <a:t>MG</a:t>
            </a:r>
            <a:r>
              <a:rPr lang="nl-NL"/>
              <a:t>x.xxx_</a:t>
            </a:r>
          </a:p>
        </p:txBody>
      </p:sp>
      <p:sp>
        <p:nvSpPr>
          <p:cNvPr id="40970" name="Rectangle 16"/>
          <p:cNvSpPr>
            <a:spLocks noChangeArrowheads="1"/>
          </p:cNvSpPr>
          <p:nvPr>
            <p:custDataLst>
              <p:tags r:id="rId9"/>
            </p:custDataLst>
          </p:nvPr>
        </p:nvSpPr>
        <p:spPr bwMode="auto">
          <a:xfrm>
            <a:off x="6227763" y="3484563"/>
            <a:ext cx="1512887" cy="1096962"/>
          </a:xfrm>
          <a:prstGeom prst="rect">
            <a:avLst/>
          </a:prstGeom>
          <a:solidFill>
            <a:srgbClr val="4C9BDC"/>
          </a:solidFill>
          <a:ln w="9525" algn="ctr">
            <a:solidFill>
              <a:schemeClr val="tx1"/>
            </a:solidFill>
            <a:miter lim="800000"/>
            <a:headEnd/>
            <a:tailEnd/>
          </a:ln>
        </p:spPr>
        <p:txBody>
          <a:bodyPr lIns="54000" tIns="46784" rIns="54000" bIns="46784" anchor="ctr"/>
          <a:lstStyle/>
          <a:p>
            <a:r>
              <a:rPr lang="nl-NL" b="1"/>
              <a:t>C</a:t>
            </a:r>
            <a:r>
              <a:rPr lang="nl-NL"/>
              <a:t>ommunicatie</a:t>
            </a:r>
          </a:p>
          <a:p>
            <a:r>
              <a:rPr lang="nl-NL"/>
              <a:t>Systeem</a:t>
            </a:r>
          </a:p>
          <a:p>
            <a:r>
              <a:rPr lang="nl-NL" b="1"/>
              <a:t>MC</a:t>
            </a:r>
            <a:r>
              <a:rPr lang="nl-NL"/>
              <a:t>x.xxx</a:t>
            </a:r>
          </a:p>
        </p:txBody>
      </p:sp>
      <p:cxnSp>
        <p:nvCxnSpPr>
          <p:cNvPr id="40971" name="AutoShape 18"/>
          <p:cNvCxnSpPr>
            <a:cxnSpLocks noChangeShapeType="1"/>
            <a:stCxn id="40968" idx="0"/>
            <a:endCxn id="40962" idx="2"/>
          </p:cNvCxnSpPr>
          <p:nvPr>
            <p:custDataLst>
              <p:tags r:id="rId10"/>
            </p:custDataLst>
          </p:nvPr>
        </p:nvCxnSpPr>
        <p:spPr bwMode="auto">
          <a:xfrm rot="5400000" flipH="1" flipV="1">
            <a:off x="1999457" y="1534319"/>
            <a:ext cx="958850" cy="2941637"/>
          </a:xfrm>
          <a:prstGeom prst="bentConnector3">
            <a:avLst>
              <a:gd name="adj1" fmla="val 50000"/>
            </a:avLst>
          </a:prstGeom>
          <a:noFill/>
          <a:ln w="9525">
            <a:solidFill>
              <a:schemeClr val="tx1"/>
            </a:solidFill>
            <a:miter lim="800000"/>
            <a:headEnd/>
            <a:tailEnd/>
          </a:ln>
        </p:spPr>
      </p:cxnSp>
      <p:cxnSp>
        <p:nvCxnSpPr>
          <p:cNvPr id="40972" name="AutoShape 20"/>
          <p:cNvCxnSpPr>
            <a:cxnSpLocks noChangeShapeType="1"/>
            <a:stCxn id="40969" idx="0"/>
            <a:endCxn id="40962" idx="2"/>
          </p:cNvCxnSpPr>
          <p:nvPr>
            <p:custDataLst>
              <p:tags r:id="rId11"/>
            </p:custDataLst>
          </p:nvPr>
        </p:nvCxnSpPr>
        <p:spPr bwMode="auto">
          <a:xfrm rot="5400000" flipH="1" flipV="1">
            <a:off x="1774825" y="2693988"/>
            <a:ext cx="2343150" cy="2006600"/>
          </a:xfrm>
          <a:prstGeom prst="bentConnector3">
            <a:avLst>
              <a:gd name="adj1" fmla="val 79884"/>
            </a:avLst>
          </a:prstGeom>
          <a:noFill/>
          <a:ln w="9525">
            <a:solidFill>
              <a:schemeClr val="tx1"/>
            </a:solidFill>
            <a:miter lim="800000"/>
            <a:headEnd/>
            <a:tailEnd/>
          </a:ln>
        </p:spPr>
      </p:cxnSp>
      <p:cxnSp>
        <p:nvCxnSpPr>
          <p:cNvPr id="40973" name="AutoShape 21"/>
          <p:cNvCxnSpPr>
            <a:cxnSpLocks noChangeShapeType="1"/>
            <a:stCxn id="40963" idx="0"/>
            <a:endCxn id="40962" idx="2"/>
          </p:cNvCxnSpPr>
          <p:nvPr>
            <p:custDataLst>
              <p:tags r:id="rId12"/>
            </p:custDataLst>
          </p:nvPr>
        </p:nvCxnSpPr>
        <p:spPr bwMode="auto">
          <a:xfrm rot="5400000" flipH="1" flipV="1">
            <a:off x="2935288" y="2470150"/>
            <a:ext cx="958850" cy="1069975"/>
          </a:xfrm>
          <a:prstGeom prst="bentConnector3">
            <a:avLst>
              <a:gd name="adj1" fmla="val 50000"/>
            </a:avLst>
          </a:prstGeom>
          <a:noFill/>
          <a:ln w="9525">
            <a:solidFill>
              <a:schemeClr val="tx1"/>
            </a:solidFill>
            <a:miter lim="800000"/>
            <a:headEnd/>
            <a:tailEnd/>
          </a:ln>
        </p:spPr>
      </p:cxnSp>
      <p:cxnSp>
        <p:nvCxnSpPr>
          <p:cNvPr id="40974" name="AutoShape 22"/>
          <p:cNvCxnSpPr>
            <a:cxnSpLocks noChangeShapeType="1"/>
            <a:stCxn id="40962" idx="2"/>
            <a:endCxn id="40964" idx="0"/>
          </p:cNvCxnSpPr>
          <p:nvPr>
            <p:custDataLst>
              <p:tags r:id="rId13"/>
            </p:custDataLst>
          </p:nvPr>
        </p:nvCxnSpPr>
        <p:spPr bwMode="auto">
          <a:xfrm rot="5400000">
            <a:off x="2765425" y="3684588"/>
            <a:ext cx="2343150" cy="25400"/>
          </a:xfrm>
          <a:prstGeom prst="bentConnector3">
            <a:avLst>
              <a:gd name="adj1" fmla="val 50000"/>
            </a:avLst>
          </a:prstGeom>
          <a:noFill/>
          <a:ln w="9525">
            <a:solidFill>
              <a:schemeClr val="tx1"/>
            </a:solidFill>
            <a:miter lim="800000"/>
            <a:headEnd/>
            <a:tailEnd/>
          </a:ln>
        </p:spPr>
      </p:cxnSp>
      <p:cxnSp>
        <p:nvCxnSpPr>
          <p:cNvPr id="40975" name="AutoShape 23"/>
          <p:cNvCxnSpPr>
            <a:cxnSpLocks noChangeShapeType="1"/>
            <a:stCxn id="40965" idx="0"/>
            <a:endCxn id="40962" idx="2"/>
          </p:cNvCxnSpPr>
          <p:nvPr>
            <p:custDataLst>
              <p:tags r:id="rId14"/>
            </p:custDataLst>
          </p:nvPr>
        </p:nvCxnSpPr>
        <p:spPr bwMode="auto">
          <a:xfrm rot="16200000" flipV="1">
            <a:off x="3979069" y="2496344"/>
            <a:ext cx="958850" cy="1017588"/>
          </a:xfrm>
          <a:prstGeom prst="bentConnector3">
            <a:avLst>
              <a:gd name="adj1" fmla="val 50000"/>
            </a:avLst>
          </a:prstGeom>
          <a:noFill/>
          <a:ln w="9525">
            <a:solidFill>
              <a:schemeClr val="tx1"/>
            </a:solidFill>
            <a:miter lim="800000"/>
            <a:headEnd/>
            <a:tailEnd/>
          </a:ln>
        </p:spPr>
      </p:cxnSp>
      <p:cxnSp>
        <p:nvCxnSpPr>
          <p:cNvPr id="40976" name="AutoShape 24"/>
          <p:cNvCxnSpPr>
            <a:cxnSpLocks noChangeShapeType="1"/>
            <a:stCxn id="40967" idx="0"/>
            <a:endCxn id="40962" idx="2"/>
          </p:cNvCxnSpPr>
          <p:nvPr>
            <p:custDataLst>
              <p:tags r:id="rId15"/>
            </p:custDataLst>
          </p:nvPr>
        </p:nvCxnSpPr>
        <p:spPr bwMode="auto">
          <a:xfrm rot="16200000" flipV="1">
            <a:off x="3809207" y="2666206"/>
            <a:ext cx="2343150" cy="2062163"/>
          </a:xfrm>
          <a:prstGeom prst="bentConnector3">
            <a:avLst>
              <a:gd name="adj1" fmla="val 79051"/>
            </a:avLst>
          </a:prstGeom>
          <a:noFill/>
          <a:ln w="9525">
            <a:solidFill>
              <a:schemeClr val="tx1"/>
            </a:solidFill>
            <a:miter lim="800000"/>
            <a:headEnd/>
            <a:tailEnd/>
          </a:ln>
        </p:spPr>
      </p:cxnSp>
      <p:cxnSp>
        <p:nvCxnSpPr>
          <p:cNvPr id="40977" name="AutoShape 25"/>
          <p:cNvCxnSpPr>
            <a:cxnSpLocks noChangeShapeType="1"/>
            <a:stCxn id="40970" idx="0"/>
            <a:endCxn id="40962" idx="2"/>
          </p:cNvCxnSpPr>
          <p:nvPr>
            <p:custDataLst>
              <p:tags r:id="rId16"/>
            </p:custDataLst>
          </p:nvPr>
        </p:nvCxnSpPr>
        <p:spPr bwMode="auto">
          <a:xfrm rot="16200000" flipV="1">
            <a:off x="4987925" y="1487488"/>
            <a:ext cx="958850" cy="3035300"/>
          </a:xfrm>
          <a:prstGeom prst="bentConnector3">
            <a:avLst>
              <a:gd name="adj1" fmla="val 50000"/>
            </a:avLst>
          </a:prstGeom>
          <a:noFill/>
          <a:ln w="9525">
            <a:solidFill>
              <a:schemeClr val="tx1"/>
            </a:solidFill>
            <a:miter lim="800000"/>
            <a:headEnd/>
            <a:tailEnd/>
          </a:ln>
        </p:spPr>
      </p:cxnSp>
      <p:cxnSp>
        <p:nvCxnSpPr>
          <p:cNvPr id="40978" name="AutoShape 26"/>
          <p:cNvCxnSpPr>
            <a:cxnSpLocks noChangeShapeType="1"/>
            <a:stCxn id="40966" idx="0"/>
            <a:endCxn id="40962" idx="2"/>
          </p:cNvCxnSpPr>
          <p:nvPr>
            <p:custDataLst>
              <p:tags r:id="rId17"/>
            </p:custDataLst>
          </p:nvPr>
        </p:nvCxnSpPr>
        <p:spPr bwMode="auto">
          <a:xfrm rot="16200000" flipV="1">
            <a:off x="4745832" y="1729581"/>
            <a:ext cx="2343150" cy="3935413"/>
          </a:xfrm>
          <a:prstGeom prst="bentConnector3">
            <a:avLst>
              <a:gd name="adj1" fmla="val 79051"/>
            </a:avLst>
          </a:prstGeom>
          <a:noFill/>
          <a:ln w="9525">
            <a:solidFill>
              <a:schemeClr val="tx1"/>
            </a:solidFill>
            <a:miter lim="800000"/>
            <a:headEnd/>
            <a:tailEn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el 1"/>
          <p:cNvSpPr>
            <a:spLocks noGrp="1"/>
          </p:cNvSpPr>
          <p:nvPr>
            <p:ph type="title"/>
          </p:nvPr>
        </p:nvSpPr>
        <p:spPr>
          <a:xfrm>
            <a:off x="468313" y="0"/>
            <a:ext cx="8229600" cy="1143000"/>
          </a:xfrm>
        </p:spPr>
        <p:txBody>
          <a:bodyPr/>
          <a:lstStyle/>
          <a:p>
            <a:pPr eaLnBrk="1" hangingPunct="1"/>
            <a:r>
              <a:rPr lang="nl-NL" smtClean="0"/>
              <a:t>Best practise fasering (RET)</a:t>
            </a:r>
          </a:p>
        </p:txBody>
      </p:sp>
      <p:sp>
        <p:nvSpPr>
          <p:cNvPr id="3" name="Tijdelijke aanduiding voor inhoud 2"/>
          <p:cNvSpPr>
            <a:spLocks noGrp="1"/>
          </p:cNvSpPr>
          <p:nvPr>
            <p:ph idx="1"/>
          </p:nvPr>
        </p:nvSpPr>
        <p:spPr/>
        <p:txBody>
          <a:bodyPr rtlCol="0">
            <a:normAutofit lnSpcReduction="10000"/>
          </a:bodyPr>
          <a:lstStyle/>
          <a:p>
            <a:pPr eaLnBrk="1" fontAlgn="auto" hangingPunct="1">
              <a:spcAft>
                <a:spcPts val="0"/>
              </a:spcAft>
              <a:buFont typeface="Arial" pitchFamily="34" charset="0"/>
              <a:buNone/>
              <a:defRPr/>
            </a:pPr>
            <a:r>
              <a:rPr lang="nl-NL" dirty="0" smtClean="0"/>
              <a:t>Stap 1 Budgetbehoefte (voorcalculatie )                              </a:t>
            </a:r>
          </a:p>
          <a:p>
            <a:pPr eaLnBrk="1" fontAlgn="auto" hangingPunct="1">
              <a:spcAft>
                <a:spcPts val="0"/>
              </a:spcAft>
              <a:buFont typeface="Arial" pitchFamily="34" charset="0"/>
              <a:buNone/>
              <a:defRPr/>
            </a:pPr>
            <a:endParaRPr lang="nl-NL" dirty="0" smtClean="0"/>
          </a:p>
          <a:p>
            <a:pPr eaLnBrk="1" fontAlgn="auto" hangingPunct="1">
              <a:spcAft>
                <a:spcPts val="0"/>
              </a:spcAft>
              <a:buFont typeface="Arial" pitchFamily="34" charset="0"/>
              <a:buNone/>
              <a:defRPr/>
            </a:pPr>
            <a:endParaRPr lang="nl-NL" dirty="0" smtClean="0"/>
          </a:p>
          <a:p>
            <a:pPr eaLnBrk="1" fontAlgn="auto" hangingPunct="1">
              <a:spcAft>
                <a:spcPts val="0"/>
              </a:spcAft>
              <a:buFont typeface="Arial" pitchFamily="34" charset="0"/>
              <a:buNone/>
              <a:defRPr/>
            </a:pPr>
            <a:r>
              <a:rPr lang="nl-NL" dirty="0" smtClean="0"/>
              <a:t>Stap 2 Budgetbewaking (nacalculatie)                       </a:t>
            </a:r>
          </a:p>
          <a:p>
            <a:pPr eaLnBrk="1" fontAlgn="auto" hangingPunct="1">
              <a:spcAft>
                <a:spcPts val="0"/>
              </a:spcAft>
              <a:buFont typeface="Arial" pitchFamily="34" charset="0"/>
              <a:buChar char="•"/>
              <a:defRPr/>
            </a:pPr>
            <a:endParaRPr lang="nl-NL" dirty="0" smtClean="0"/>
          </a:p>
          <a:p>
            <a:pPr eaLnBrk="1" fontAlgn="auto" hangingPunct="1">
              <a:spcAft>
                <a:spcPts val="0"/>
              </a:spcAft>
              <a:buFont typeface="Arial" pitchFamily="34" charset="0"/>
              <a:buChar char="•"/>
              <a:defRPr/>
            </a:pPr>
            <a:endParaRPr lang="nl-NL" dirty="0" smtClean="0"/>
          </a:p>
          <a:p>
            <a:pPr eaLnBrk="1" fontAlgn="auto" hangingPunct="1">
              <a:spcAft>
                <a:spcPts val="0"/>
              </a:spcAft>
              <a:buFont typeface="Arial" pitchFamily="34" charset="0"/>
              <a:buNone/>
              <a:defRPr/>
            </a:pPr>
            <a:r>
              <a:rPr lang="nl-NL" dirty="0" smtClean="0"/>
              <a:t>Stap 3 </a:t>
            </a:r>
            <a:r>
              <a:rPr lang="nl-NL" dirty="0" err="1" smtClean="0"/>
              <a:t>Lifecycle</a:t>
            </a:r>
            <a:r>
              <a:rPr lang="nl-NL" dirty="0" smtClean="0"/>
              <a:t> management en prestatie/risico   sturing (optimalisatie)</a:t>
            </a:r>
          </a:p>
          <a:p>
            <a:pPr eaLnBrk="1" fontAlgn="auto" hangingPunct="1">
              <a:spcAft>
                <a:spcPts val="0"/>
              </a:spcAft>
              <a:buFont typeface="Arial" pitchFamily="34" charset="0"/>
              <a:buNone/>
              <a:defRPr/>
            </a:pPr>
            <a:endParaRPr lang="nl-N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nl-NL" dirty="0" smtClean="0"/>
              <a:t>Best </a:t>
            </a:r>
            <a:r>
              <a:rPr lang="nl-NL" dirty="0" err="1" smtClean="0"/>
              <a:t>practice</a:t>
            </a:r>
            <a:r>
              <a:rPr lang="nl-NL" dirty="0" smtClean="0"/>
              <a:t> procesontwerp (HTM) </a:t>
            </a:r>
            <a:endParaRPr lang="nl-NL" dirty="0"/>
          </a:p>
        </p:txBody>
      </p:sp>
      <p:sp>
        <p:nvSpPr>
          <p:cNvPr id="45058" name="Tijdelijke aanduiding voor inhoud 2"/>
          <p:cNvSpPr>
            <a:spLocks noGrp="1"/>
          </p:cNvSpPr>
          <p:nvPr>
            <p:ph idx="1"/>
          </p:nvPr>
        </p:nvSpPr>
        <p:spPr/>
        <p:txBody>
          <a:bodyPr/>
          <a:lstStyle/>
          <a:p>
            <a:pPr eaLnBrk="1" hangingPunct="1"/>
            <a:r>
              <a:rPr lang="nl-NL" smtClean="0"/>
              <a:t>HTM heeft gekozen voor de aanpak waarbij het functioneel ontwerp is gebaseerd op een procesbeschrijving. Dat biedt als voordeel dat [1] de ervaringen en best practices van de organisatie worden ingebed in de nieuwe structuur (of minimaal getoetst) en dat [2] draagvlak onder toekomstige gebruikers verzekerd 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9"/>
          <p:cNvPicPr>
            <a:picLocks noChangeAspect="1" noChangeArrowheads="1"/>
          </p:cNvPicPr>
          <p:nvPr/>
        </p:nvPicPr>
        <p:blipFill>
          <a:blip r:embed="rId3" cstate="print"/>
          <a:srcRect t="-70"/>
          <a:stretch>
            <a:fillRect/>
          </a:stretch>
        </p:blipFill>
        <p:spPr bwMode="auto">
          <a:xfrm>
            <a:off x="5292725" y="0"/>
            <a:ext cx="3851275" cy="2889250"/>
          </a:xfrm>
          <a:prstGeom prst="rect">
            <a:avLst/>
          </a:prstGeom>
          <a:noFill/>
          <a:ln w="9525">
            <a:noFill/>
            <a:miter lim="800000"/>
            <a:headEnd/>
            <a:tailEnd/>
          </a:ln>
        </p:spPr>
      </p:pic>
      <p:sp>
        <p:nvSpPr>
          <p:cNvPr id="15362" name="Tijdelijke aanduiding voor inhoud 2"/>
          <p:cNvSpPr>
            <a:spLocks noGrp="1"/>
          </p:cNvSpPr>
          <p:nvPr>
            <p:ph idx="1"/>
          </p:nvPr>
        </p:nvSpPr>
        <p:spPr>
          <a:xfrm>
            <a:off x="539750" y="2133600"/>
            <a:ext cx="7451725" cy="3313113"/>
          </a:xfrm>
        </p:spPr>
        <p:txBody>
          <a:bodyPr/>
          <a:lstStyle/>
          <a:p>
            <a:pPr eaLnBrk="1" hangingPunct="1"/>
            <a:r>
              <a:rPr lang="nl-NL" sz="3000" smtClean="0"/>
              <a:t>Inleiding</a:t>
            </a:r>
          </a:p>
          <a:p>
            <a:pPr eaLnBrk="1" hangingPunct="1"/>
            <a:r>
              <a:rPr lang="en-US" sz="3000" smtClean="0"/>
              <a:t>Actualiteit</a:t>
            </a:r>
          </a:p>
          <a:p>
            <a:pPr eaLnBrk="1" hangingPunct="1"/>
            <a:r>
              <a:rPr lang="en-US" sz="3000" smtClean="0"/>
              <a:t>Hoofdvragen mbt taakstelling en rollen</a:t>
            </a:r>
          </a:p>
          <a:p>
            <a:pPr lvl="1" eaLnBrk="1" hangingPunct="1">
              <a:buFont typeface="Arial" charset="0"/>
              <a:buChar char="•"/>
            </a:pPr>
            <a:r>
              <a:rPr lang="en-US" sz="3000" smtClean="0"/>
              <a:t>Wie is in control en waar blijkt dat uit?</a:t>
            </a:r>
          </a:p>
          <a:p>
            <a:pPr lvl="1" eaLnBrk="1" hangingPunct="1">
              <a:buFont typeface="Arial" charset="0"/>
              <a:buChar char="•"/>
            </a:pPr>
            <a:r>
              <a:rPr lang="en-US" sz="3000" smtClean="0"/>
              <a:t>Hoe staat het met de leercurve?</a:t>
            </a:r>
          </a:p>
          <a:p>
            <a:pPr eaLnBrk="1" hangingPunct="1"/>
            <a:r>
              <a:rPr lang="en-US" sz="3000" smtClean="0"/>
              <a:t>Best practices en ontwikkeldoelen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0"/>
            <a:ext cx="8435975" cy="1143000"/>
          </a:xfrm>
        </p:spPr>
        <p:txBody>
          <a:bodyPr rtlCol="0">
            <a:normAutofit fontScale="90000"/>
          </a:bodyPr>
          <a:lstStyle/>
          <a:p>
            <a:pPr eaLnBrk="1" fontAlgn="auto" hangingPunct="1">
              <a:spcAft>
                <a:spcPts val="0"/>
              </a:spcAft>
              <a:defRPr/>
            </a:pPr>
            <a:r>
              <a:rPr lang="nl-NL" dirty="0" smtClean="0"/>
              <a:t>Best </a:t>
            </a:r>
            <a:r>
              <a:rPr lang="nl-NL" dirty="0" err="1" smtClean="0"/>
              <a:t>practise</a:t>
            </a:r>
            <a:r>
              <a:rPr lang="nl-NL" dirty="0" smtClean="0"/>
              <a:t> </a:t>
            </a:r>
            <a:r>
              <a:rPr lang="nl-NL" dirty="0" err="1" smtClean="0"/>
              <a:t>stakeholder</a:t>
            </a:r>
            <a:r>
              <a:rPr lang="nl-NL" dirty="0" smtClean="0"/>
              <a:t> analyse (RGL)</a:t>
            </a:r>
            <a:endParaRPr lang="nl-NL" dirty="0"/>
          </a:p>
        </p:txBody>
      </p:sp>
      <p:pic>
        <p:nvPicPr>
          <p:cNvPr id="47106" name="Afbeelding 3"/>
          <p:cNvPicPr>
            <a:picLocks noChangeAspect="1" noChangeArrowheads="1"/>
          </p:cNvPicPr>
          <p:nvPr/>
        </p:nvPicPr>
        <p:blipFill>
          <a:blip r:embed="rId3" cstate="print"/>
          <a:srcRect/>
          <a:stretch>
            <a:fillRect/>
          </a:stretch>
        </p:blipFill>
        <p:spPr bwMode="auto">
          <a:xfrm>
            <a:off x="1403350" y="1700213"/>
            <a:ext cx="6624638" cy="455136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nl-NL" dirty="0" smtClean="0"/>
              <a:t>Best </a:t>
            </a:r>
            <a:r>
              <a:rPr lang="nl-NL" dirty="0" err="1" smtClean="0"/>
              <a:t>practise</a:t>
            </a:r>
            <a:r>
              <a:rPr lang="nl-NL" dirty="0" smtClean="0"/>
              <a:t> implementatie beheerplan (RGL)</a:t>
            </a:r>
            <a:endParaRPr lang="nl-NL" dirty="0"/>
          </a:p>
        </p:txBody>
      </p:sp>
      <p:pic>
        <p:nvPicPr>
          <p:cNvPr id="49154" name="Tijdelijke aanduiding voor inhoud 3"/>
          <p:cNvPicPr>
            <a:picLocks noGrp="1"/>
          </p:cNvPicPr>
          <p:nvPr>
            <p:ph idx="1"/>
          </p:nvPr>
        </p:nvPicPr>
        <p:blipFill>
          <a:blip r:embed="rId3" cstate="print"/>
          <a:srcRect/>
          <a:stretch>
            <a:fillRect/>
          </a:stretch>
        </p:blipFill>
        <p:spPr>
          <a:xfrm>
            <a:off x="1177925" y="1617663"/>
            <a:ext cx="6788150" cy="4491037"/>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nl-NL" dirty="0" smtClean="0"/>
              <a:t>Best </a:t>
            </a:r>
            <a:r>
              <a:rPr lang="nl-NL" dirty="0" err="1" smtClean="0"/>
              <a:t>practise</a:t>
            </a:r>
            <a:r>
              <a:rPr lang="nl-NL" dirty="0" smtClean="0"/>
              <a:t> aanbesteding B&amp;O (HTM)</a:t>
            </a:r>
            <a:endParaRPr lang="nl-NL" dirty="0"/>
          </a:p>
        </p:txBody>
      </p:sp>
      <p:sp>
        <p:nvSpPr>
          <p:cNvPr id="51202" name="Tijdelijke aanduiding voor inhoud 2"/>
          <p:cNvSpPr>
            <a:spLocks noGrp="1"/>
          </p:cNvSpPr>
          <p:nvPr>
            <p:ph idx="1"/>
          </p:nvPr>
        </p:nvSpPr>
        <p:spPr/>
        <p:txBody>
          <a:bodyPr/>
          <a:lstStyle/>
          <a:p>
            <a:pPr eaLnBrk="1" hangingPunct="1"/>
            <a:r>
              <a:rPr lang="nl-NL" smtClean="0"/>
              <a:t>HTM heeft het onderhoud van het buitengebied (80 km Randstadrail) integraal uitbesteed aan VolkerStevin (concessieperiode 2012 - 2016). </a:t>
            </a:r>
          </a:p>
          <a:p>
            <a:pPr eaLnBrk="1" hangingPunct="1"/>
            <a:r>
              <a:rPr lang="nl-NL" smtClean="0"/>
              <a:t>Het contract is een combinatie van prestatie- en inspanningsverplichting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nl-NL" dirty="0" smtClean="0"/>
              <a:t>Best </a:t>
            </a:r>
            <a:r>
              <a:rPr lang="nl-NL" dirty="0" err="1" smtClean="0"/>
              <a:t>practice</a:t>
            </a:r>
            <a:r>
              <a:rPr lang="nl-NL" dirty="0" smtClean="0"/>
              <a:t> kennisuitwisseling / marktconformiteit</a:t>
            </a:r>
            <a:endParaRPr lang="nl-NL" dirty="0"/>
          </a:p>
        </p:txBody>
      </p:sp>
      <p:sp>
        <p:nvSpPr>
          <p:cNvPr id="53250" name="Tijdelijke aanduiding voor inhoud 2"/>
          <p:cNvSpPr>
            <a:spLocks noGrp="1"/>
          </p:cNvSpPr>
          <p:nvPr>
            <p:ph idx="1"/>
          </p:nvPr>
        </p:nvSpPr>
        <p:spPr>
          <a:xfrm>
            <a:off x="468313" y="2332038"/>
            <a:ext cx="8229600" cy="4525962"/>
          </a:xfrm>
        </p:spPr>
        <p:txBody>
          <a:bodyPr/>
          <a:lstStyle/>
          <a:p>
            <a:pPr eaLnBrk="1" hangingPunct="1"/>
            <a:r>
              <a:rPr lang="nl-NL" sz="3000" smtClean="0"/>
              <a:t>Er is door spoorbeheerders op diverse terreinen bijzondere expertise ontwikkeld. Deze expertise wordt nu als (commerciele) dienstverlening aan collegabedrijven beschikbaar gesteld.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nl-NL" dirty="0" smtClean="0"/>
              <a:t>Best </a:t>
            </a:r>
            <a:r>
              <a:rPr lang="nl-NL" dirty="0" err="1" smtClean="0"/>
              <a:t>practice</a:t>
            </a:r>
            <a:r>
              <a:rPr lang="nl-NL" dirty="0" smtClean="0"/>
              <a:t> kennisuitwisseling (HTM)</a:t>
            </a:r>
            <a:endParaRPr lang="nl-NL" dirty="0"/>
          </a:p>
        </p:txBody>
      </p:sp>
      <p:sp>
        <p:nvSpPr>
          <p:cNvPr id="3" name="Tijdelijke aanduiding voor inhoud 2"/>
          <p:cNvSpPr>
            <a:spLocks noGrp="1"/>
          </p:cNvSpPr>
          <p:nvPr>
            <p:ph idx="1"/>
          </p:nvPr>
        </p:nvSpPr>
        <p:spPr>
          <a:xfrm>
            <a:off x="457200" y="1600200"/>
            <a:ext cx="8229600" cy="5068888"/>
          </a:xfrm>
        </p:spPr>
        <p:txBody>
          <a:bodyPr>
            <a:normAutofit/>
          </a:bodyPr>
          <a:lstStyle/>
          <a:p>
            <a:pPr eaLnBrk="1" hangingPunct="1">
              <a:lnSpc>
                <a:spcPct val="90000"/>
              </a:lnSpc>
            </a:pPr>
            <a:r>
              <a:rPr lang="nl-NL" sz="3000" smtClean="0"/>
              <a:t>HTM en BRU.  Kennisoverdracht mbt technische specificaties.</a:t>
            </a:r>
          </a:p>
          <a:p>
            <a:pPr eaLnBrk="1" hangingPunct="1">
              <a:lnSpc>
                <a:spcPct val="90000"/>
              </a:lnSpc>
            </a:pPr>
            <a:r>
              <a:rPr lang="nl-NL" sz="3000" smtClean="0"/>
              <a:t>HTM meettrein. Doorontwikkeling i.s.m LIoyds.</a:t>
            </a:r>
          </a:p>
          <a:p>
            <a:pPr eaLnBrk="1" hangingPunct="1">
              <a:lnSpc>
                <a:spcPct val="90000"/>
              </a:lnSpc>
            </a:pPr>
            <a:r>
              <a:rPr lang="nl-NL" sz="3000" smtClean="0"/>
              <a:t>HTM en RET. Raakvlak beheertaken (HTM) en onderhoudstaken (RET)  </a:t>
            </a:r>
          </a:p>
          <a:p>
            <a:pPr eaLnBrk="1" hangingPunct="1">
              <a:lnSpc>
                <a:spcPct val="90000"/>
              </a:lnSpc>
            </a:pPr>
            <a:r>
              <a:rPr lang="nl-NL" sz="3000" smtClean="0"/>
              <a:t>HTM en Delta Rail.  Optimalisering voertuig- gedrag en het daarbij behorende wielprofiel, spoorkopprofiel en spoorligging. Resultaat zijn ontwerp- en instandhoudingsspecificaties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el 1"/>
          <p:cNvSpPr>
            <a:spLocks noGrp="1"/>
          </p:cNvSpPr>
          <p:nvPr>
            <p:ph type="title"/>
          </p:nvPr>
        </p:nvSpPr>
        <p:spPr>
          <a:xfrm>
            <a:off x="179388" y="2492375"/>
            <a:ext cx="8229600" cy="1143000"/>
          </a:xfrm>
        </p:spPr>
        <p:txBody>
          <a:bodyPr/>
          <a:lstStyle/>
          <a:p>
            <a:pPr eaLnBrk="1" hangingPunct="1"/>
            <a:r>
              <a:rPr lang="nl-NL" smtClean="0"/>
              <a:t>Ontwikkeldoelen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nl-NL" dirty="0" smtClean="0"/>
              <a:t>Ontwikkeldoel prestatie/risico/kosten</a:t>
            </a:r>
            <a:endParaRPr lang="nl-NL" dirty="0"/>
          </a:p>
        </p:txBody>
      </p:sp>
      <p:pic>
        <p:nvPicPr>
          <p:cNvPr id="57346" name="Picture 2"/>
          <p:cNvPicPr>
            <a:picLocks noChangeAspect="1" noChangeArrowheads="1"/>
          </p:cNvPicPr>
          <p:nvPr/>
        </p:nvPicPr>
        <p:blipFill>
          <a:blip r:embed="rId3" cstate="print"/>
          <a:srcRect/>
          <a:stretch>
            <a:fillRect/>
          </a:stretch>
        </p:blipFill>
        <p:spPr bwMode="auto">
          <a:xfrm>
            <a:off x="1150938" y="1600200"/>
            <a:ext cx="6842125" cy="45259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el 1"/>
          <p:cNvSpPr>
            <a:spLocks noGrp="1"/>
          </p:cNvSpPr>
          <p:nvPr>
            <p:ph type="title"/>
          </p:nvPr>
        </p:nvSpPr>
        <p:spPr/>
        <p:txBody>
          <a:bodyPr/>
          <a:lstStyle/>
          <a:p>
            <a:pPr eaLnBrk="1" hangingPunct="1"/>
            <a:r>
              <a:rPr lang="nl-NL" sz="4000" smtClean="0"/>
              <a:t>Assetmanagement=risicomanagement</a:t>
            </a:r>
          </a:p>
        </p:txBody>
      </p:sp>
      <p:pic>
        <p:nvPicPr>
          <p:cNvPr id="61444" name="Picture 2"/>
          <p:cNvPicPr>
            <a:picLocks noChangeAspect="1" noChangeArrowheads="1"/>
          </p:cNvPicPr>
          <p:nvPr/>
        </p:nvPicPr>
        <p:blipFill>
          <a:blip r:embed="rId2" cstate="print"/>
          <a:srcRect/>
          <a:stretch>
            <a:fillRect/>
          </a:stretch>
        </p:blipFill>
        <p:spPr bwMode="auto">
          <a:xfrm>
            <a:off x="611188" y="2492375"/>
            <a:ext cx="7848600" cy="32131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el 1"/>
          <p:cNvSpPr>
            <a:spLocks noGrp="1"/>
          </p:cNvSpPr>
          <p:nvPr>
            <p:ph type="title"/>
          </p:nvPr>
        </p:nvSpPr>
        <p:spPr/>
        <p:txBody>
          <a:bodyPr/>
          <a:lstStyle/>
          <a:p>
            <a:pPr eaLnBrk="1" hangingPunct="1"/>
            <a:r>
              <a:rPr lang="nl-NL" smtClean="0"/>
              <a:t>Ontwikkeldoel (zie PAS 55)</a:t>
            </a:r>
          </a:p>
        </p:txBody>
      </p:sp>
      <p:sp>
        <p:nvSpPr>
          <p:cNvPr id="59394" name="Tijdelijke aanduiding voor inhoud 2"/>
          <p:cNvSpPr>
            <a:spLocks noGrp="1"/>
          </p:cNvSpPr>
          <p:nvPr>
            <p:ph idx="1"/>
          </p:nvPr>
        </p:nvSpPr>
        <p:spPr/>
        <p:txBody>
          <a:bodyPr/>
          <a:lstStyle/>
          <a:p>
            <a:pPr eaLnBrk="1" hangingPunct="1">
              <a:buFont typeface="Arial" charset="0"/>
              <a:buNone/>
            </a:pPr>
            <a:r>
              <a:rPr lang="nl-NL" smtClean="0"/>
              <a:t>Scope AM uitbreiden met:</a:t>
            </a:r>
          </a:p>
          <a:p>
            <a:pPr eaLnBrk="1" hangingPunct="1"/>
            <a:r>
              <a:rPr lang="nl-NL" smtClean="0"/>
              <a:t>PVE  (relatie functieboom, eisenboom en objectenboom)</a:t>
            </a:r>
          </a:p>
          <a:p>
            <a:pPr eaLnBrk="1" hangingPunct="1"/>
            <a:r>
              <a:rPr lang="nl-NL" smtClean="0"/>
              <a:t>Contractmanagement (gebruik van de markt voor specifiek B&amp;O)  </a:t>
            </a:r>
          </a:p>
          <a:p>
            <a:pPr eaLnBrk="1" hangingPunct="1"/>
            <a:r>
              <a:rPr lang="nl-NL" smtClean="0"/>
              <a:t>Inkoopmanagement </a:t>
            </a:r>
          </a:p>
          <a:p>
            <a:pPr eaLnBrk="1" hangingPunct="1"/>
            <a:r>
              <a:rPr lang="nl-NL" smtClean="0"/>
              <a:t>Veiligheidsmanagement </a:t>
            </a:r>
          </a:p>
          <a:p>
            <a:pPr eaLnBrk="1" hangingPunct="1"/>
            <a:r>
              <a:rPr lang="nl-NL" smtClean="0"/>
              <a:t>DMS (documenten en tekeningenbeheer)</a:t>
            </a:r>
          </a:p>
          <a:p>
            <a:pPr eaLnBrk="1" hangingPunct="1">
              <a:buFont typeface="Arial" charset="0"/>
              <a:buNone/>
            </a:pPr>
            <a:endParaRPr lang="nl-NL" smtClean="0"/>
          </a:p>
          <a:p>
            <a:pPr eaLnBrk="1" hangingPunct="1"/>
            <a:endParaRPr lang="nl-NL"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8313" y="0"/>
            <a:ext cx="8229600" cy="1143000"/>
          </a:xfrm>
        </p:spPr>
        <p:txBody>
          <a:bodyPr/>
          <a:lstStyle/>
          <a:p>
            <a:pPr eaLnBrk="1" hangingPunct="1"/>
            <a:r>
              <a:rPr lang="en-US" smtClean="0"/>
              <a:t>Inleiding</a:t>
            </a:r>
            <a:endParaRPr lang="nl-NL" smtClean="0"/>
          </a:p>
        </p:txBody>
      </p:sp>
      <p:sp>
        <p:nvSpPr>
          <p:cNvPr id="17410" name="Tijdelijke aanduiding voor inhoud 2"/>
          <p:cNvSpPr>
            <a:spLocks noGrp="1"/>
          </p:cNvSpPr>
          <p:nvPr>
            <p:ph idx="1"/>
          </p:nvPr>
        </p:nvSpPr>
        <p:spPr/>
        <p:txBody>
          <a:bodyPr/>
          <a:lstStyle/>
          <a:p>
            <a:pPr eaLnBrk="1" hangingPunct="1"/>
            <a:r>
              <a:rPr lang="en-US" sz="3000" smtClean="0"/>
              <a:t>Stand van zaken RijnGouwelijn</a:t>
            </a:r>
          </a:p>
          <a:p>
            <a:pPr eaLnBrk="1" hangingPunct="1"/>
            <a:r>
              <a:rPr lang="nl-NL" sz="3000" smtClean="0"/>
              <a:t>Handout interviewverslagen</a:t>
            </a:r>
          </a:p>
          <a:p>
            <a:pPr eaLnBrk="1" hangingPunct="1"/>
            <a:r>
              <a:rPr lang="nl-NL" sz="3000" smtClean="0"/>
              <a:t>Uploades RGL intranet</a:t>
            </a:r>
          </a:p>
          <a:p>
            <a:pPr eaLnBrk="1" hangingPunct="1"/>
            <a:r>
              <a:rPr lang="nl-NL" sz="3000" smtClean="0"/>
              <a:t>Stellingen</a:t>
            </a:r>
          </a:p>
          <a:p>
            <a:pPr eaLnBrk="1" hangingPunct="1"/>
            <a:endParaRPr lang="en-US" sz="3000" smtClean="0"/>
          </a:p>
          <a:p>
            <a:pPr eaLnBrk="1" hangingPunct="1">
              <a:buFont typeface="Arial" charset="0"/>
              <a:buNone/>
            </a:pPr>
            <a:r>
              <a:rPr lang="en-US" sz="3000" smtClean="0"/>
              <a:t>  </a:t>
            </a:r>
            <a:endParaRPr lang="nl-NL" sz="3000" smtClean="0"/>
          </a:p>
        </p:txBody>
      </p:sp>
      <p:pic>
        <p:nvPicPr>
          <p:cNvPr id="17412" name="Picture 9"/>
          <p:cNvPicPr>
            <a:picLocks noChangeAspect="1" noChangeArrowheads="1"/>
          </p:cNvPicPr>
          <p:nvPr/>
        </p:nvPicPr>
        <p:blipFill>
          <a:blip r:embed="rId2" cstate="print"/>
          <a:srcRect t="-70"/>
          <a:stretch>
            <a:fillRect/>
          </a:stretch>
        </p:blipFill>
        <p:spPr bwMode="auto">
          <a:xfrm>
            <a:off x="7308850" y="0"/>
            <a:ext cx="1835150" cy="13763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468313" y="0"/>
            <a:ext cx="8229600" cy="1143000"/>
          </a:xfrm>
        </p:spPr>
        <p:txBody>
          <a:bodyPr/>
          <a:lstStyle/>
          <a:p>
            <a:pPr eaLnBrk="1" hangingPunct="1"/>
            <a:r>
              <a:rPr lang="nl-NL" smtClean="0"/>
              <a:t>Stellingen</a:t>
            </a:r>
          </a:p>
        </p:txBody>
      </p:sp>
      <p:sp>
        <p:nvSpPr>
          <p:cNvPr id="3" name="Tijdelijke aanduiding voor inhoud 2"/>
          <p:cNvSpPr>
            <a:spLocks noGrp="1"/>
          </p:cNvSpPr>
          <p:nvPr>
            <p:ph idx="1"/>
          </p:nvPr>
        </p:nvSpPr>
        <p:spPr>
          <a:xfrm>
            <a:off x="457200" y="1196975"/>
            <a:ext cx="8229600" cy="5661025"/>
          </a:xfrm>
        </p:spPr>
        <p:txBody>
          <a:bodyPr>
            <a:normAutofit/>
          </a:bodyPr>
          <a:lstStyle/>
          <a:p>
            <a:pPr eaLnBrk="1" hangingPunct="1">
              <a:lnSpc>
                <a:spcPct val="120000"/>
              </a:lnSpc>
            </a:pPr>
            <a:r>
              <a:rPr lang="nl-NL" sz="3000" dirty="0" smtClean="0"/>
              <a:t>AM gaat over het in standhouden van de functies van </a:t>
            </a:r>
            <a:r>
              <a:rPr lang="nl-NL" sz="3000" dirty="0" err="1" smtClean="0"/>
              <a:t>assets</a:t>
            </a:r>
            <a:r>
              <a:rPr lang="nl-NL" sz="3000" dirty="0" smtClean="0"/>
              <a:t> tegen aanvaardbare kosten</a:t>
            </a:r>
          </a:p>
          <a:p>
            <a:pPr eaLnBrk="1" hangingPunct="1">
              <a:lnSpc>
                <a:spcPct val="120000"/>
              </a:lnSpc>
            </a:pPr>
            <a:r>
              <a:rPr lang="nl-NL" sz="3000" dirty="0" smtClean="0"/>
              <a:t>Inzicht in functies en inzicht in kosten zijn een startvoorwaarde voor AM</a:t>
            </a:r>
          </a:p>
          <a:p>
            <a:pPr eaLnBrk="1" hangingPunct="1">
              <a:lnSpc>
                <a:spcPct val="120000"/>
              </a:lnSpc>
            </a:pPr>
            <a:r>
              <a:rPr lang="nl-NL" sz="3000" dirty="0" smtClean="0"/>
              <a:t>AM verondersteld kennis en visie op het beheer- en onderhoudsproces</a:t>
            </a:r>
          </a:p>
          <a:p>
            <a:pPr eaLnBrk="1" hangingPunct="1">
              <a:lnSpc>
                <a:spcPct val="120000"/>
              </a:lnSpc>
            </a:pPr>
            <a:r>
              <a:rPr lang="nl-NL" sz="3000" dirty="0" smtClean="0">
                <a:solidFill>
                  <a:srgbClr val="FF0000"/>
                </a:solidFill>
              </a:rPr>
              <a:t>AM vraagt bereidheid en mogelijkheid om een taakgerichte structuur in te richten</a:t>
            </a:r>
          </a:p>
          <a:p>
            <a:pPr eaLnBrk="1" hangingPunct="1">
              <a:lnSpc>
                <a:spcPct val="120000"/>
              </a:lnSpc>
            </a:pPr>
            <a:r>
              <a:rPr lang="nl-NL" sz="3000" dirty="0" smtClean="0"/>
              <a:t>Wordt  PAS 55 toegepast…?</a:t>
            </a:r>
          </a:p>
        </p:txBody>
      </p:sp>
      <p:pic>
        <p:nvPicPr>
          <p:cNvPr id="18436" name="Picture 9"/>
          <p:cNvPicPr>
            <a:picLocks noChangeAspect="1" noChangeArrowheads="1"/>
          </p:cNvPicPr>
          <p:nvPr/>
        </p:nvPicPr>
        <p:blipFill>
          <a:blip r:embed="rId3" cstate="print"/>
          <a:srcRect t="-70"/>
          <a:stretch>
            <a:fillRect/>
          </a:stretch>
        </p:blipFill>
        <p:spPr bwMode="auto">
          <a:xfrm>
            <a:off x="7740650" y="0"/>
            <a:ext cx="1403350" cy="10525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468313" y="0"/>
            <a:ext cx="8229600" cy="1143000"/>
          </a:xfrm>
        </p:spPr>
        <p:txBody>
          <a:bodyPr/>
          <a:lstStyle/>
          <a:p>
            <a:pPr eaLnBrk="1" hangingPunct="1"/>
            <a:r>
              <a:rPr lang="nl-NL" smtClean="0"/>
              <a:t>PAS 55</a:t>
            </a:r>
          </a:p>
        </p:txBody>
      </p:sp>
      <p:sp>
        <p:nvSpPr>
          <p:cNvPr id="20482" name="Rechthoek 5"/>
          <p:cNvSpPr>
            <a:spLocks noChangeArrowheads="1"/>
          </p:cNvSpPr>
          <p:nvPr/>
        </p:nvSpPr>
        <p:spPr bwMode="auto">
          <a:xfrm>
            <a:off x="468313" y="1484313"/>
            <a:ext cx="8135937" cy="4791075"/>
          </a:xfrm>
          <a:prstGeom prst="rect">
            <a:avLst/>
          </a:prstGeom>
          <a:noFill/>
          <a:ln w="9525">
            <a:noFill/>
            <a:miter lim="800000"/>
            <a:headEnd/>
            <a:tailEnd/>
          </a:ln>
        </p:spPr>
        <p:txBody>
          <a:bodyPr>
            <a:spAutoFit/>
          </a:bodyPr>
          <a:lstStyle/>
          <a:p>
            <a:pPr marL="431800" indent="-342900">
              <a:lnSpc>
                <a:spcPct val="120000"/>
              </a:lnSpc>
              <a:spcBef>
                <a:spcPts val="1200"/>
              </a:spcBef>
              <a:spcAft>
                <a:spcPts val="1200"/>
              </a:spcAft>
              <a:buFont typeface="Arial" charset="0"/>
              <a:buChar char="•"/>
            </a:pPr>
            <a:r>
              <a:rPr lang="nl-NL" sz="3000"/>
              <a:t>een organisatie moet beleid en strategie hebben voor het beheer van de infrastructuur, w.o. (i) een strategie voor de </a:t>
            </a:r>
            <a:r>
              <a:rPr lang="nl-NL" sz="3000">
                <a:solidFill>
                  <a:srgbClr val="3333FF"/>
                </a:solidFill>
              </a:rPr>
              <a:t>levensduur</a:t>
            </a:r>
            <a:r>
              <a:rPr lang="nl-NL" sz="3000"/>
              <a:t> van een asset en (ii) heldere taken en verantwoordelijkheden van de </a:t>
            </a:r>
            <a:r>
              <a:rPr lang="nl-NL" sz="3000">
                <a:solidFill>
                  <a:srgbClr val="3333FF"/>
                </a:solidFill>
              </a:rPr>
              <a:t>asset owner</a:t>
            </a:r>
            <a:r>
              <a:rPr lang="nl-NL" sz="3000"/>
              <a:t>. </a:t>
            </a:r>
          </a:p>
          <a:p>
            <a:pPr marL="431800" indent="-342900">
              <a:lnSpc>
                <a:spcPct val="120000"/>
              </a:lnSpc>
              <a:spcBef>
                <a:spcPts val="1200"/>
              </a:spcBef>
              <a:spcAft>
                <a:spcPts val="1200"/>
              </a:spcAft>
              <a:buFont typeface="Arial" charset="0"/>
              <a:buChar char="•"/>
            </a:pPr>
            <a:r>
              <a:rPr lang="nl-NL" sz="3000"/>
              <a:t>PAS geeft aan waaraan een informatiesysteem  moet voldoen en hoe risico’s in kaart gebracht moeten worden en beheerst. </a:t>
            </a:r>
          </a:p>
        </p:txBody>
      </p:sp>
      <p:pic>
        <p:nvPicPr>
          <p:cNvPr id="20484" name="Picture 9"/>
          <p:cNvPicPr>
            <a:picLocks noChangeAspect="1" noChangeArrowheads="1"/>
          </p:cNvPicPr>
          <p:nvPr/>
        </p:nvPicPr>
        <p:blipFill>
          <a:blip r:embed="rId3" cstate="print"/>
          <a:srcRect t="-70"/>
          <a:stretch>
            <a:fillRect/>
          </a:stretch>
        </p:blipFill>
        <p:spPr bwMode="auto">
          <a:xfrm>
            <a:off x="7956550" y="0"/>
            <a:ext cx="1187450" cy="8905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a:xfrm>
            <a:off x="468313" y="0"/>
            <a:ext cx="8229600" cy="1143000"/>
          </a:xfrm>
        </p:spPr>
        <p:txBody>
          <a:bodyPr/>
          <a:lstStyle/>
          <a:p>
            <a:pPr eaLnBrk="1" hangingPunct="1"/>
            <a:r>
              <a:rPr lang="nl-NL" dirty="0" smtClean="0"/>
              <a:t>Actualiteit (in </a:t>
            </a:r>
            <a:r>
              <a:rPr lang="nl-NL" dirty="0" err="1" smtClean="0"/>
              <a:t>contol</a:t>
            </a:r>
            <a:r>
              <a:rPr lang="nl-NL" dirty="0" smtClean="0"/>
              <a:t>?)</a:t>
            </a:r>
            <a:endParaRPr lang="nl-NL" dirty="0" smtClean="0"/>
          </a:p>
        </p:txBody>
      </p:sp>
      <p:sp>
        <p:nvSpPr>
          <p:cNvPr id="3" name="Tijdelijke aanduiding voor inhoud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nl-NL" dirty="0" smtClean="0"/>
              <a:t>DIVV (en BRU) heeft HTM de vraag gesteld voor beschikbaar stellen </a:t>
            </a:r>
            <a:r>
              <a:rPr lang="nl-NL" dirty="0" smtClean="0"/>
              <a:t>van de vraagspecificatie </a:t>
            </a:r>
            <a:r>
              <a:rPr lang="nl-NL" dirty="0" smtClean="0"/>
              <a:t>(</a:t>
            </a:r>
            <a:r>
              <a:rPr lang="nl-NL" dirty="0" smtClean="0"/>
              <a:t>instandhoudingspecificaties) </a:t>
            </a:r>
            <a:r>
              <a:rPr lang="nl-NL" dirty="0" smtClean="0"/>
              <a:t>voor de </a:t>
            </a:r>
            <a:r>
              <a:rPr lang="nl-NL" dirty="0" smtClean="0"/>
              <a:t>aansturing en </a:t>
            </a:r>
            <a:r>
              <a:rPr lang="nl-NL" dirty="0" err="1" smtClean="0"/>
              <a:t>conditiemonitoring</a:t>
            </a:r>
            <a:r>
              <a:rPr lang="nl-NL" dirty="0" smtClean="0"/>
              <a:t> van </a:t>
            </a:r>
            <a:r>
              <a:rPr lang="nl-NL" dirty="0" smtClean="0"/>
              <a:t>het dagelijks </a:t>
            </a:r>
            <a:r>
              <a:rPr lang="nl-NL" dirty="0" smtClean="0"/>
              <a:t>onderhoud van het buitengebied.</a:t>
            </a:r>
            <a:endParaRPr lang="nl-NL" dirty="0" smtClean="0"/>
          </a:p>
          <a:p>
            <a:pPr eaLnBrk="1" fontAlgn="auto" hangingPunct="1">
              <a:spcAft>
                <a:spcPts val="0"/>
              </a:spcAft>
              <a:buFont typeface="Arial" pitchFamily="34" charset="0"/>
              <a:buChar char="•"/>
              <a:defRPr/>
            </a:pPr>
            <a:r>
              <a:rPr lang="nl-NL" dirty="0" smtClean="0"/>
              <a:t>De instandhoudingspecificaties </a:t>
            </a:r>
            <a:r>
              <a:rPr lang="nl-NL" dirty="0" smtClean="0"/>
              <a:t>zijn het resultaat van een jarenlange </a:t>
            </a:r>
            <a:r>
              <a:rPr lang="nl-NL" dirty="0" smtClean="0"/>
              <a:t>ontwikkeling</a:t>
            </a:r>
            <a:endParaRPr lang="nl-NL" dirty="0" smtClean="0"/>
          </a:p>
          <a:p>
            <a:pPr eaLnBrk="1" fontAlgn="auto" hangingPunct="1">
              <a:spcAft>
                <a:spcPts val="0"/>
              </a:spcAft>
              <a:buFont typeface="Arial" pitchFamily="34" charset="0"/>
              <a:buChar char="•"/>
              <a:defRPr/>
            </a:pPr>
            <a:r>
              <a:rPr lang="nl-NL" dirty="0" smtClean="0"/>
              <a:t>Is </a:t>
            </a:r>
            <a:r>
              <a:rPr lang="nl-NL" dirty="0" smtClean="0"/>
              <a:t>de </a:t>
            </a:r>
            <a:r>
              <a:rPr lang="nl-NL" dirty="0" err="1" smtClean="0"/>
              <a:t>asset</a:t>
            </a:r>
            <a:r>
              <a:rPr lang="nl-NL" dirty="0" smtClean="0"/>
              <a:t> </a:t>
            </a:r>
            <a:r>
              <a:rPr lang="nl-NL" dirty="0" err="1" smtClean="0"/>
              <a:t>owner</a:t>
            </a:r>
            <a:r>
              <a:rPr lang="nl-NL" dirty="0" smtClean="0"/>
              <a:t> (Haaglanden) </a:t>
            </a:r>
            <a:r>
              <a:rPr lang="nl-NL" dirty="0" smtClean="0"/>
              <a:t>in </a:t>
            </a:r>
            <a:r>
              <a:rPr lang="nl-NL" dirty="0" err="1" smtClean="0"/>
              <a:t>control</a:t>
            </a:r>
            <a:r>
              <a:rPr lang="nl-NL" dirty="0" smtClean="0"/>
              <a:t> </a:t>
            </a:r>
            <a:r>
              <a:rPr lang="nl-NL" dirty="0" smtClean="0"/>
              <a:t>d.w.z. </a:t>
            </a:r>
            <a:r>
              <a:rPr lang="nl-NL" dirty="0" smtClean="0"/>
              <a:t>heeft </a:t>
            </a:r>
            <a:r>
              <a:rPr lang="nl-NL" dirty="0" smtClean="0"/>
              <a:t>toegang tot deze </a:t>
            </a:r>
            <a:r>
              <a:rPr lang="nl-NL" dirty="0" smtClean="0">
                <a:solidFill>
                  <a:srgbClr val="FF0000"/>
                </a:solidFill>
              </a:rPr>
              <a:t>kennis van het areaal?</a:t>
            </a:r>
            <a:endParaRPr lang="nl-NL" dirty="0" smtClean="0">
              <a:solidFill>
                <a:srgbClr val="FF0000"/>
              </a:solidFill>
            </a:endParaRPr>
          </a:p>
          <a:p>
            <a:pPr eaLnBrk="1" fontAlgn="auto" hangingPunct="1">
              <a:spcAft>
                <a:spcPts val="0"/>
              </a:spcAft>
              <a:buFont typeface="Arial" pitchFamily="34" charset="0"/>
              <a:buChar char="•"/>
              <a:defRPr/>
            </a:pPr>
            <a:endParaRPr lang="nl-NL" dirty="0" smtClean="0"/>
          </a:p>
          <a:p>
            <a:pPr eaLnBrk="1" fontAlgn="auto" hangingPunct="1">
              <a:spcAft>
                <a:spcPts val="0"/>
              </a:spcAft>
              <a:buFont typeface="Arial" pitchFamily="34" charset="0"/>
              <a:buNone/>
              <a:defRPr/>
            </a:pPr>
            <a:endParaRPr lang="nl-N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a:xfrm>
            <a:off x="395288" y="0"/>
            <a:ext cx="8229600" cy="1143000"/>
          </a:xfrm>
        </p:spPr>
        <p:txBody>
          <a:bodyPr/>
          <a:lstStyle/>
          <a:p>
            <a:pPr eaLnBrk="1" hangingPunct="1"/>
            <a:r>
              <a:rPr lang="en-US" smtClean="0"/>
              <a:t>Hoofdvraag 1: wie is in control? </a:t>
            </a:r>
            <a:endParaRPr lang="nl-NL" smtClean="0"/>
          </a:p>
        </p:txBody>
      </p:sp>
      <p:sp>
        <p:nvSpPr>
          <p:cNvPr id="22530" name="Tijdelijke aanduiding voor inhoud 2"/>
          <p:cNvSpPr>
            <a:spLocks noGrp="1"/>
          </p:cNvSpPr>
          <p:nvPr>
            <p:ph idx="1"/>
          </p:nvPr>
        </p:nvSpPr>
        <p:spPr>
          <a:xfrm>
            <a:off x="457200" y="981075"/>
            <a:ext cx="8229600" cy="5145088"/>
          </a:xfrm>
        </p:spPr>
        <p:txBody>
          <a:bodyPr/>
          <a:lstStyle/>
          <a:p>
            <a:pPr eaLnBrk="1" hangingPunct="1">
              <a:buFont typeface="Arial" charset="0"/>
              <a:buNone/>
            </a:pPr>
            <a:r>
              <a:rPr lang="en-US" smtClean="0"/>
              <a:t>Wie bepaald de prestatie-eis? </a:t>
            </a:r>
          </a:p>
        </p:txBody>
      </p:sp>
      <p:grpSp>
        <p:nvGrpSpPr>
          <p:cNvPr id="22531" name="Groep 19"/>
          <p:cNvGrpSpPr>
            <a:grpSpLocks/>
          </p:cNvGrpSpPr>
          <p:nvPr/>
        </p:nvGrpSpPr>
        <p:grpSpPr bwMode="auto">
          <a:xfrm>
            <a:off x="827088" y="3141663"/>
            <a:ext cx="7418387" cy="3168650"/>
            <a:chOff x="0" y="1555750"/>
            <a:chExt cx="8461375" cy="4467225"/>
          </a:xfrm>
        </p:grpSpPr>
        <p:sp>
          <p:nvSpPr>
            <p:cNvPr id="22534" name="Rectangle 4"/>
            <p:cNvSpPr>
              <a:spLocks noChangeArrowheads="1"/>
            </p:cNvSpPr>
            <p:nvPr/>
          </p:nvSpPr>
          <p:spPr bwMode="auto">
            <a:xfrm>
              <a:off x="3925888" y="2276475"/>
              <a:ext cx="896937" cy="1439863"/>
            </a:xfrm>
            <a:prstGeom prst="rect">
              <a:avLst/>
            </a:prstGeom>
            <a:solidFill>
              <a:srgbClr val="FD5D2B"/>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D5D2B"/>
              </a:extrusionClr>
            </a:sp3d>
          </p:spPr>
          <p:txBody>
            <a:bodyPr wrap="none" anchor="ctr">
              <a:flatTx/>
            </a:bodyPr>
            <a:lstStyle/>
            <a:p>
              <a:pPr algn="ctr"/>
              <a:r>
                <a:rPr lang="nl-NL" b="1">
                  <a:solidFill>
                    <a:schemeClr val="bg1"/>
                  </a:solidFill>
                  <a:latin typeface="Arial" charset="0"/>
                </a:rPr>
                <a:t>DBI</a:t>
              </a:r>
            </a:p>
          </p:txBody>
        </p:sp>
        <p:sp>
          <p:nvSpPr>
            <p:cNvPr id="22535" name="Rectangle 5"/>
            <p:cNvSpPr>
              <a:spLocks noChangeArrowheads="1"/>
            </p:cNvSpPr>
            <p:nvPr/>
          </p:nvSpPr>
          <p:spPr bwMode="auto">
            <a:xfrm>
              <a:off x="7524750" y="2852738"/>
              <a:ext cx="936625" cy="3168650"/>
            </a:xfrm>
            <a:prstGeom prst="rect">
              <a:avLst/>
            </a:prstGeom>
            <a:solidFill>
              <a:srgbClr val="2319F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2319F3"/>
              </a:extrusionClr>
            </a:sp3d>
          </p:spPr>
          <p:txBody>
            <a:bodyPr wrap="none" anchor="ctr">
              <a:flatTx/>
            </a:bodyPr>
            <a:lstStyle/>
            <a:p>
              <a:pPr algn="ctr"/>
              <a:r>
                <a:rPr lang="nl-NL" b="1">
                  <a:solidFill>
                    <a:schemeClr val="bg1"/>
                  </a:solidFill>
                  <a:latin typeface="Arial" charset="0"/>
                </a:rPr>
                <a:t>markt</a:t>
              </a:r>
            </a:p>
          </p:txBody>
        </p:sp>
        <p:sp>
          <p:nvSpPr>
            <p:cNvPr id="22536" name="Rectangle 6"/>
            <p:cNvSpPr>
              <a:spLocks noChangeArrowheads="1"/>
            </p:cNvSpPr>
            <p:nvPr/>
          </p:nvSpPr>
          <p:spPr bwMode="auto">
            <a:xfrm>
              <a:off x="5149850" y="3932238"/>
              <a:ext cx="865188" cy="2087562"/>
            </a:xfrm>
            <a:prstGeom prst="rect">
              <a:avLst/>
            </a:prstGeom>
            <a:solidFill>
              <a:srgbClr val="2319F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2319F3"/>
              </a:extrusionClr>
            </a:sp3d>
          </p:spPr>
          <p:txBody>
            <a:bodyPr wrap="none" anchor="ctr">
              <a:flatTx/>
            </a:bodyPr>
            <a:lstStyle/>
            <a:p>
              <a:pPr algn="ctr"/>
              <a:r>
                <a:rPr lang="nl-NL" b="1">
                  <a:solidFill>
                    <a:schemeClr val="bg1"/>
                  </a:solidFill>
                  <a:latin typeface="Arial" charset="0"/>
                </a:rPr>
                <a:t>markt</a:t>
              </a:r>
            </a:p>
          </p:txBody>
        </p:sp>
        <p:sp>
          <p:nvSpPr>
            <p:cNvPr id="22537" name="Rectangle 7"/>
            <p:cNvSpPr>
              <a:spLocks noChangeArrowheads="1"/>
            </p:cNvSpPr>
            <p:nvPr/>
          </p:nvSpPr>
          <p:spPr bwMode="auto">
            <a:xfrm>
              <a:off x="6373813" y="2276475"/>
              <a:ext cx="863600" cy="360363"/>
            </a:xfrm>
            <a:prstGeom prst="rect">
              <a:avLst/>
            </a:prstGeom>
            <a:solidFill>
              <a:srgbClr val="FD5D2B"/>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D5D2B"/>
              </a:extrusionClr>
            </a:sp3d>
          </p:spPr>
          <p:txBody>
            <a:bodyPr wrap="none" anchor="ctr">
              <a:flatTx/>
            </a:bodyPr>
            <a:lstStyle/>
            <a:p>
              <a:pPr algn="ctr"/>
              <a:r>
                <a:rPr lang="nl-NL" b="1">
                  <a:solidFill>
                    <a:schemeClr val="bg1"/>
                  </a:solidFill>
                  <a:latin typeface="Arial" charset="0"/>
                </a:rPr>
                <a:t>DBI</a:t>
              </a:r>
            </a:p>
          </p:txBody>
        </p:sp>
        <p:sp>
          <p:nvSpPr>
            <p:cNvPr id="22538" name="Rectangle 8"/>
            <p:cNvSpPr>
              <a:spLocks noChangeArrowheads="1"/>
            </p:cNvSpPr>
            <p:nvPr/>
          </p:nvSpPr>
          <p:spPr bwMode="auto">
            <a:xfrm>
              <a:off x="6373813" y="2852738"/>
              <a:ext cx="863600" cy="862012"/>
            </a:xfrm>
            <a:prstGeom prst="rect">
              <a:avLst/>
            </a:prstGeom>
            <a:solidFill>
              <a:srgbClr val="2319F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2319F3"/>
              </a:extrusionClr>
            </a:sp3d>
          </p:spPr>
          <p:txBody>
            <a:bodyPr wrap="none" anchor="ctr">
              <a:flatTx/>
            </a:bodyPr>
            <a:lstStyle/>
            <a:p>
              <a:pPr algn="ctr"/>
              <a:r>
                <a:rPr lang="nl-NL" b="1">
                  <a:solidFill>
                    <a:schemeClr val="bg1"/>
                  </a:solidFill>
                  <a:latin typeface="Arial" charset="0"/>
                </a:rPr>
                <a:t>markt</a:t>
              </a:r>
            </a:p>
          </p:txBody>
        </p:sp>
        <p:sp>
          <p:nvSpPr>
            <p:cNvPr id="22539" name="Rectangle 9"/>
            <p:cNvSpPr>
              <a:spLocks noChangeArrowheads="1"/>
            </p:cNvSpPr>
            <p:nvPr/>
          </p:nvSpPr>
          <p:spPr bwMode="auto">
            <a:xfrm>
              <a:off x="3925888" y="3932238"/>
              <a:ext cx="936625" cy="2089150"/>
            </a:xfrm>
            <a:prstGeom prst="rect">
              <a:avLst/>
            </a:prstGeom>
            <a:solidFill>
              <a:srgbClr val="2319F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2319F3"/>
              </a:extrusionClr>
            </a:sp3d>
          </p:spPr>
          <p:txBody>
            <a:bodyPr wrap="none" anchor="ctr">
              <a:flatTx/>
            </a:bodyPr>
            <a:lstStyle/>
            <a:p>
              <a:pPr algn="ctr"/>
              <a:r>
                <a:rPr lang="nl-NL" b="1">
                  <a:solidFill>
                    <a:schemeClr val="bg1"/>
                  </a:solidFill>
                  <a:latin typeface="Arial" charset="0"/>
                </a:rPr>
                <a:t>markt</a:t>
              </a:r>
            </a:p>
          </p:txBody>
        </p:sp>
        <p:sp>
          <p:nvSpPr>
            <p:cNvPr id="22540" name="Text Box 10"/>
            <p:cNvSpPr txBox="1">
              <a:spLocks noChangeArrowheads="1"/>
            </p:cNvSpPr>
            <p:nvPr/>
          </p:nvSpPr>
          <p:spPr bwMode="auto">
            <a:xfrm>
              <a:off x="3060700" y="1557338"/>
              <a:ext cx="311150" cy="366712"/>
            </a:xfrm>
            <a:prstGeom prst="rect">
              <a:avLst/>
            </a:prstGeom>
            <a:noFill/>
            <a:ln w="9525">
              <a:noFill/>
              <a:miter lim="800000"/>
              <a:headEnd/>
              <a:tailEnd/>
            </a:ln>
          </p:spPr>
          <p:txBody>
            <a:bodyPr wrap="none">
              <a:spAutoFit/>
            </a:bodyPr>
            <a:lstStyle/>
            <a:p>
              <a:r>
                <a:rPr lang="nl-NL" b="1">
                  <a:latin typeface="Arial" charset="0"/>
                </a:rPr>
                <a:t>1</a:t>
              </a:r>
            </a:p>
          </p:txBody>
        </p:sp>
        <p:sp>
          <p:nvSpPr>
            <p:cNvPr id="22541" name="Text Box 11"/>
            <p:cNvSpPr txBox="1">
              <a:spLocks noChangeArrowheads="1"/>
            </p:cNvSpPr>
            <p:nvPr/>
          </p:nvSpPr>
          <p:spPr bwMode="auto">
            <a:xfrm>
              <a:off x="4273550" y="1555750"/>
              <a:ext cx="311150" cy="366713"/>
            </a:xfrm>
            <a:prstGeom prst="rect">
              <a:avLst/>
            </a:prstGeom>
            <a:noFill/>
            <a:ln w="9525">
              <a:noFill/>
              <a:miter lim="800000"/>
              <a:headEnd/>
              <a:tailEnd/>
            </a:ln>
          </p:spPr>
          <p:txBody>
            <a:bodyPr wrap="none">
              <a:spAutoFit/>
            </a:bodyPr>
            <a:lstStyle/>
            <a:p>
              <a:r>
                <a:rPr lang="nl-NL" b="1">
                  <a:latin typeface="Arial" charset="0"/>
                </a:rPr>
                <a:t>2</a:t>
              </a:r>
            </a:p>
          </p:txBody>
        </p:sp>
        <p:sp>
          <p:nvSpPr>
            <p:cNvPr id="22542" name="Text Box 12"/>
            <p:cNvSpPr txBox="1">
              <a:spLocks noChangeArrowheads="1"/>
            </p:cNvSpPr>
            <p:nvPr/>
          </p:nvSpPr>
          <p:spPr bwMode="auto">
            <a:xfrm>
              <a:off x="5508625" y="1557338"/>
              <a:ext cx="288925" cy="366712"/>
            </a:xfrm>
            <a:prstGeom prst="rect">
              <a:avLst/>
            </a:prstGeom>
            <a:noFill/>
            <a:ln w="9525">
              <a:noFill/>
              <a:miter lim="800000"/>
              <a:headEnd/>
              <a:tailEnd/>
            </a:ln>
          </p:spPr>
          <p:txBody>
            <a:bodyPr>
              <a:spAutoFit/>
            </a:bodyPr>
            <a:lstStyle/>
            <a:p>
              <a:r>
                <a:rPr lang="nl-NL" b="1">
                  <a:latin typeface="Arial" charset="0"/>
                </a:rPr>
                <a:t>3</a:t>
              </a:r>
            </a:p>
          </p:txBody>
        </p:sp>
        <p:sp>
          <p:nvSpPr>
            <p:cNvPr id="22543" name="Rectangle 13"/>
            <p:cNvSpPr>
              <a:spLocks noChangeArrowheads="1"/>
            </p:cNvSpPr>
            <p:nvPr/>
          </p:nvSpPr>
          <p:spPr bwMode="auto">
            <a:xfrm>
              <a:off x="5149850" y="2276475"/>
              <a:ext cx="863600" cy="1439863"/>
            </a:xfrm>
            <a:prstGeom prst="rect">
              <a:avLst/>
            </a:prstGeom>
            <a:gradFill rotWithShape="1">
              <a:gsLst>
                <a:gs pos="0">
                  <a:srgbClr val="D03302"/>
                </a:gs>
                <a:gs pos="100000">
                  <a:srgbClr val="2319F3"/>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D03302"/>
              </a:extrusionClr>
            </a:sp3d>
          </p:spPr>
          <p:txBody>
            <a:bodyPr wrap="none" anchor="ctr">
              <a:flatTx/>
            </a:bodyPr>
            <a:lstStyle/>
            <a:p>
              <a:pPr algn="ctr"/>
              <a:r>
                <a:rPr lang="nl-NL" b="1">
                  <a:solidFill>
                    <a:schemeClr val="bg1"/>
                  </a:solidFill>
                  <a:latin typeface="Arial" charset="0"/>
                </a:rPr>
                <a:t>DBI</a:t>
              </a:r>
            </a:p>
          </p:txBody>
        </p:sp>
        <p:sp>
          <p:nvSpPr>
            <p:cNvPr id="22544" name="Rectangle 14"/>
            <p:cNvSpPr>
              <a:spLocks noChangeArrowheads="1"/>
            </p:cNvSpPr>
            <p:nvPr/>
          </p:nvSpPr>
          <p:spPr bwMode="auto">
            <a:xfrm>
              <a:off x="2700338" y="2276475"/>
              <a:ext cx="896937" cy="3744913"/>
            </a:xfrm>
            <a:prstGeom prst="rect">
              <a:avLst/>
            </a:prstGeom>
            <a:solidFill>
              <a:srgbClr val="FD5D2B"/>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D5D2B"/>
              </a:extrusionClr>
            </a:sp3d>
          </p:spPr>
          <p:txBody>
            <a:bodyPr wrap="none" anchor="ctr">
              <a:flatTx/>
            </a:bodyPr>
            <a:lstStyle/>
            <a:p>
              <a:pPr algn="ctr"/>
              <a:r>
                <a:rPr lang="nl-NL" b="1">
                  <a:solidFill>
                    <a:schemeClr val="bg1"/>
                  </a:solidFill>
                  <a:latin typeface="Arial" charset="0"/>
                </a:rPr>
                <a:t>DBI</a:t>
              </a:r>
            </a:p>
          </p:txBody>
        </p:sp>
        <p:sp>
          <p:nvSpPr>
            <p:cNvPr id="22545" name="Rectangle 15"/>
            <p:cNvSpPr>
              <a:spLocks noChangeArrowheads="1"/>
            </p:cNvSpPr>
            <p:nvPr/>
          </p:nvSpPr>
          <p:spPr bwMode="auto">
            <a:xfrm>
              <a:off x="7524750" y="2276475"/>
              <a:ext cx="863600" cy="358775"/>
            </a:xfrm>
            <a:prstGeom prst="rect">
              <a:avLst/>
            </a:prstGeom>
            <a:solidFill>
              <a:srgbClr val="FD5D2B"/>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D5D2B"/>
              </a:extrusionClr>
            </a:sp3d>
          </p:spPr>
          <p:txBody>
            <a:bodyPr wrap="none" anchor="ctr">
              <a:flatTx/>
            </a:bodyPr>
            <a:lstStyle/>
            <a:p>
              <a:pPr algn="ctr"/>
              <a:r>
                <a:rPr lang="nl-NL" b="1">
                  <a:solidFill>
                    <a:schemeClr val="bg1"/>
                  </a:solidFill>
                  <a:latin typeface="Arial" charset="0"/>
                </a:rPr>
                <a:t>DBI</a:t>
              </a:r>
            </a:p>
          </p:txBody>
        </p:sp>
        <p:sp>
          <p:nvSpPr>
            <p:cNvPr id="22546" name="Rectangle 16"/>
            <p:cNvSpPr>
              <a:spLocks noChangeArrowheads="1"/>
            </p:cNvSpPr>
            <p:nvPr/>
          </p:nvSpPr>
          <p:spPr bwMode="auto">
            <a:xfrm>
              <a:off x="6300788" y="4005263"/>
              <a:ext cx="935037" cy="2016125"/>
            </a:xfrm>
            <a:prstGeom prst="rect">
              <a:avLst/>
            </a:prstGeom>
            <a:solidFill>
              <a:srgbClr val="2319F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2319F3"/>
              </a:extrusionClr>
            </a:sp3d>
          </p:spPr>
          <p:txBody>
            <a:bodyPr wrap="none" anchor="ctr">
              <a:flatTx/>
            </a:bodyPr>
            <a:lstStyle/>
            <a:p>
              <a:pPr algn="ctr"/>
              <a:r>
                <a:rPr lang="nl-NL" b="1">
                  <a:solidFill>
                    <a:schemeClr val="bg1"/>
                  </a:solidFill>
                  <a:latin typeface="Arial" charset="0"/>
                </a:rPr>
                <a:t>markt</a:t>
              </a:r>
            </a:p>
          </p:txBody>
        </p:sp>
        <p:sp>
          <p:nvSpPr>
            <p:cNvPr id="22547" name="Text Box 17"/>
            <p:cNvSpPr txBox="1">
              <a:spLocks noChangeArrowheads="1"/>
            </p:cNvSpPr>
            <p:nvPr/>
          </p:nvSpPr>
          <p:spPr bwMode="auto">
            <a:xfrm>
              <a:off x="6661150" y="1557338"/>
              <a:ext cx="311150" cy="366712"/>
            </a:xfrm>
            <a:prstGeom prst="rect">
              <a:avLst/>
            </a:prstGeom>
            <a:noFill/>
            <a:ln w="9525">
              <a:noFill/>
              <a:miter lim="800000"/>
              <a:headEnd/>
              <a:tailEnd/>
            </a:ln>
          </p:spPr>
          <p:txBody>
            <a:bodyPr wrap="none">
              <a:spAutoFit/>
            </a:bodyPr>
            <a:lstStyle/>
            <a:p>
              <a:r>
                <a:rPr lang="nl-NL" b="1">
                  <a:latin typeface="Arial" charset="0"/>
                </a:rPr>
                <a:t>4</a:t>
              </a:r>
            </a:p>
          </p:txBody>
        </p:sp>
        <p:sp>
          <p:nvSpPr>
            <p:cNvPr id="22548" name="Text Box 18"/>
            <p:cNvSpPr txBox="1">
              <a:spLocks noChangeArrowheads="1"/>
            </p:cNvSpPr>
            <p:nvPr/>
          </p:nvSpPr>
          <p:spPr bwMode="auto">
            <a:xfrm>
              <a:off x="8101013" y="1557338"/>
              <a:ext cx="311150" cy="366712"/>
            </a:xfrm>
            <a:prstGeom prst="rect">
              <a:avLst/>
            </a:prstGeom>
            <a:noFill/>
            <a:ln w="9525">
              <a:noFill/>
              <a:miter lim="800000"/>
              <a:headEnd/>
              <a:tailEnd/>
            </a:ln>
          </p:spPr>
          <p:txBody>
            <a:bodyPr wrap="none">
              <a:spAutoFit/>
            </a:bodyPr>
            <a:lstStyle/>
            <a:p>
              <a:r>
                <a:rPr lang="nl-NL" b="1">
                  <a:latin typeface="Arial" charset="0"/>
                </a:rPr>
                <a:t>5</a:t>
              </a:r>
            </a:p>
          </p:txBody>
        </p:sp>
        <p:pic>
          <p:nvPicPr>
            <p:cNvPr id="22549" name="Picture 19"/>
            <p:cNvPicPr>
              <a:picLocks noChangeAspect="1" noChangeArrowheads="1"/>
            </p:cNvPicPr>
            <p:nvPr/>
          </p:nvPicPr>
          <p:blipFill>
            <a:blip r:embed="rId3" cstate="print"/>
            <a:srcRect/>
            <a:stretch>
              <a:fillRect/>
            </a:stretch>
          </p:blipFill>
          <p:spPr bwMode="auto">
            <a:xfrm>
              <a:off x="0" y="2133600"/>
              <a:ext cx="2627313" cy="3889375"/>
            </a:xfrm>
            <a:prstGeom prst="rect">
              <a:avLst/>
            </a:prstGeom>
            <a:noFill/>
            <a:ln w="9525">
              <a:noFill/>
              <a:miter lim="800000"/>
              <a:headEnd/>
              <a:tailEnd/>
            </a:ln>
          </p:spPr>
        </p:pic>
      </p:grpSp>
      <p:sp>
        <p:nvSpPr>
          <p:cNvPr id="22532" name="Rechthoek 20"/>
          <p:cNvSpPr>
            <a:spLocks noChangeArrowheads="1"/>
          </p:cNvSpPr>
          <p:nvPr/>
        </p:nvSpPr>
        <p:spPr bwMode="auto">
          <a:xfrm>
            <a:off x="3635375" y="1773238"/>
            <a:ext cx="5508625" cy="1552575"/>
          </a:xfrm>
          <a:prstGeom prst="rect">
            <a:avLst/>
          </a:prstGeom>
          <a:noFill/>
          <a:ln w="9525">
            <a:noFill/>
            <a:miter lim="800000"/>
            <a:headEnd/>
            <a:tailEnd/>
          </a:ln>
        </p:spPr>
        <p:txBody>
          <a:bodyPr>
            <a:spAutoFit/>
          </a:bodyPr>
          <a:lstStyle/>
          <a:p>
            <a:r>
              <a:rPr lang="nl-NL" sz="2400">
                <a:solidFill>
                  <a:srgbClr val="3333FF"/>
                </a:solidFill>
              </a:rPr>
              <a:t>Stelling: RET, HTM zijn tactisch beheerder en verantwoordelijk voor vertaling van strategie naar dagelijkse werkzaamheden (marktconform)</a:t>
            </a:r>
          </a:p>
        </p:txBody>
      </p:sp>
      <p:sp>
        <p:nvSpPr>
          <p:cNvPr id="22533" name="Rechthoek 21"/>
          <p:cNvSpPr>
            <a:spLocks noChangeArrowheads="1"/>
          </p:cNvSpPr>
          <p:nvPr/>
        </p:nvSpPr>
        <p:spPr bwMode="auto">
          <a:xfrm>
            <a:off x="395536" y="1772816"/>
            <a:ext cx="3241675" cy="1187450"/>
          </a:xfrm>
          <a:prstGeom prst="rect">
            <a:avLst/>
          </a:prstGeom>
          <a:noFill/>
          <a:ln w="9525">
            <a:noFill/>
            <a:miter lim="800000"/>
            <a:headEnd/>
            <a:tailEnd/>
          </a:ln>
        </p:spPr>
        <p:txBody>
          <a:bodyPr>
            <a:spAutoFit/>
          </a:bodyPr>
          <a:lstStyle/>
          <a:p>
            <a:r>
              <a:rPr lang="nl-NL" sz="2400" dirty="0">
                <a:solidFill>
                  <a:srgbClr val="FF0000"/>
                </a:solidFill>
              </a:rPr>
              <a:t>Lees DBI voor </a:t>
            </a:r>
            <a:r>
              <a:rPr lang="nl-NL" sz="2400" dirty="0" err="1">
                <a:solidFill>
                  <a:srgbClr val="FF0000"/>
                </a:solidFill>
              </a:rPr>
              <a:t>Asset</a:t>
            </a:r>
            <a:r>
              <a:rPr lang="nl-NL" sz="2400" dirty="0">
                <a:solidFill>
                  <a:srgbClr val="FF0000"/>
                </a:solidFill>
              </a:rPr>
              <a:t> </a:t>
            </a:r>
            <a:r>
              <a:rPr lang="nl-NL" sz="2400" dirty="0" err="1">
                <a:solidFill>
                  <a:srgbClr val="FF0000"/>
                </a:solidFill>
              </a:rPr>
              <a:t>owner</a:t>
            </a:r>
            <a:r>
              <a:rPr lang="nl-NL" sz="2400" dirty="0">
                <a:solidFill>
                  <a:srgbClr val="FF0000"/>
                </a:solidFill>
              </a:rPr>
              <a:t>/ strategisch beheerder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395288" y="260350"/>
            <a:ext cx="8229600" cy="1143000"/>
          </a:xfrm>
          <a:prstGeom prst="rect">
            <a:avLst/>
          </a:prstGeom>
        </p:spPr>
        <p:txBody>
          <a:bodyPr anchor="ctr">
            <a:normAutofit/>
          </a:bodyPr>
          <a:lstStyle/>
          <a:p>
            <a:pPr algn="ctr" fontAlgn="auto">
              <a:spcAft>
                <a:spcPts val="0"/>
              </a:spcAft>
              <a:defRPr/>
            </a:pPr>
            <a:r>
              <a:rPr lang="en-US" sz="4400" dirty="0" err="1">
                <a:latin typeface="+mj-lt"/>
                <a:ea typeface="+mj-ea"/>
                <a:cs typeface="+mj-cs"/>
              </a:rPr>
              <a:t>Hoofdvraag</a:t>
            </a:r>
            <a:r>
              <a:rPr lang="en-US" sz="4400" dirty="0">
                <a:latin typeface="+mj-lt"/>
                <a:ea typeface="+mj-ea"/>
                <a:cs typeface="+mj-cs"/>
              </a:rPr>
              <a:t> 1: </a:t>
            </a:r>
            <a:r>
              <a:rPr lang="en-US" sz="4400" dirty="0" err="1">
                <a:latin typeface="+mj-lt"/>
                <a:ea typeface="+mj-ea"/>
                <a:cs typeface="+mj-cs"/>
              </a:rPr>
              <a:t>wie</a:t>
            </a:r>
            <a:r>
              <a:rPr lang="en-US" sz="4400" dirty="0">
                <a:latin typeface="+mj-lt"/>
                <a:ea typeface="+mj-ea"/>
                <a:cs typeface="+mj-cs"/>
              </a:rPr>
              <a:t> is in control? </a:t>
            </a:r>
            <a:endParaRPr lang="nl-NL" sz="4400" dirty="0">
              <a:latin typeface="+mj-lt"/>
              <a:ea typeface="+mj-ea"/>
              <a:cs typeface="+mj-cs"/>
            </a:endParaRPr>
          </a:p>
        </p:txBody>
      </p:sp>
      <p:pic>
        <p:nvPicPr>
          <p:cNvPr id="24581" name="Picture 5"/>
          <p:cNvPicPr>
            <a:picLocks noChangeAspect="1" noChangeArrowheads="1"/>
          </p:cNvPicPr>
          <p:nvPr/>
        </p:nvPicPr>
        <p:blipFill>
          <a:blip r:embed="rId3" cstate="print"/>
          <a:srcRect/>
          <a:stretch>
            <a:fillRect/>
          </a:stretch>
        </p:blipFill>
        <p:spPr bwMode="auto">
          <a:xfrm>
            <a:off x="395288" y="1989138"/>
            <a:ext cx="8248650" cy="45085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68313" y="0"/>
            <a:ext cx="8229600" cy="1143000"/>
          </a:xfrm>
          <a:prstGeom prst="rect">
            <a:avLst/>
          </a:prstGeom>
        </p:spPr>
        <p:txBody>
          <a:bodyPr anchor="ctr">
            <a:normAutofit/>
          </a:bodyPr>
          <a:lstStyle/>
          <a:p>
            <a:pPr algn="ctr" fontAlgn="auto">
              <a:spcAft>
                <a:spcPts val="0"/>
              </a:spcAft>
              <a:defRPr/>
            </a:pPr>
            <a:r>
              <a:rPr lang="en-US" sz="4400" dirty="0" err="1">
                <a:latin typeface="+mj-lt"/>
                <a:ea typeface="+mj-ea"/>
                <a:cs typeface="+mj-cs"/>
              </a:rPr>
              <a:t>Hoofdvraag</a:t>
            </a:r>
            <a:r>
              <a:rPr lang="en-US" sz="4400" dirty="0">
                <a:latin typeface="+mj-lt"/>
                <a:ea typeface="+mj-ea"/>
                <a:cs typeface="+mj-cs"/>
              </a:rPr>
              <a:t> 1: </a:t>
            </a:r>
            <a:r>
              <a:rPr lang="en-US" sz="4400" dirty="0" err="1">
                <a:latin typeface="+mj-lt"/>
                <a:ea typeface="+mj-ea"/>
                <a:cs typeface="+mj-cs"/>
              </a:rPr>
              <a:t>wie</a:t>
            </a:r>
            <a:r>
              <a:rPr lang="en-US" sz="4400" dirty="0">
                <a:latin typeface="+mj-lt"/>
                <a:ea typeface="+mj-ea"/>
                <a:cs typeface="+mj-cs"/>
              </a:rPr>
              <a:t> is in control? </a:t>
            </a:r>
            <a:endParaRPr lang="nl-NL" sz="4400" dirty="0">
              <a:latin typeface="+mj-lt"/>
              <a:ea typeface="+mj-ea"/>
              <a:cs typeface="+mj-cs"/>
            </a:endParaRPr>
          </a:p>
        </p:txBody>
      </p:sp>
      <p:sp>
        <p:nvSpPr>
          <p:cNvPr id="26626" name="Tijdelijke aanduiding voor inhoud 2"/>
          <p:cNvSpPr txBox="1">
            <a:spLocks/>
          </p:cNvSpPr>
          <p:nvPr/>
        </p:nvSpPr>
        <p:spPr bwMode="auto">
          <a:xfrm>
            <a:off x="468313" y="1124744"/>
            <a:ext cx="8229600" cy="4968081"/>
          </a:xfrm>
          <a:prstGeom prst="rect">
            <a:avLst/>
          </a:prstGeom>
          <a:noFill/>
          <a:ln w="9525">
            <a:noFill/>
            <a:miter lim="800000"/>
            <a:headEnd/>
            <a:tailEnd/>
          </a:ln>
        </p:spPr>
        <p:txBody>
          <a:bodyPr/>
          <a:lstStyle/>
          <a:p>
            <a:pPr marL="342900" indent="-342900">
              <a:spcBef>
                <a:spcPct val="20000"/>
              </a:spcBef>
              <a:buFont typeface="Arial" charset="0"/>
              <a:buNone/>
            </a:pPr>
            <a:r>
              <a:rPr lang="en-US" sz="3200" dirty="0" smtClean="0"/>
              <a:t>De BRU </a:t>
            </a:r>
            <a:r>
              <a:rPr lang="en-US" sz="3200" dirty="0" err="1" smtClean="0"/>
              <a:t>noemt</a:t>
            </a:r>
            <a:r>
              <a:rPr lang="en-US" sz="3200" dirty="0" smtClean="0"/>
              <a:t> </a:t>
            </a:r>
            <a:r>
              <a:rPr lang="en-US" sz="3200" dirty="0" err="1" smtClean="0"/>
              <a:t>dat</a:t>
            </a:r>
            <a:r>
              <a:rPr lang="en-US" sz="3200" dirty="0" smtClean="0"/>
              <a:t> “</a:t>
            </a:r>
            <a:r>
              <a:rPr lang="en-US" sz="3200" dirty="0" err="1" smtClean="0"/>
              <a:t>Rolvastheid</a:t>
            </a:r>
            <a:r>
              <a:rPr lang="en-US" sz="3200" dirty="0"/>
              <a:t>” van Financier, Asset-owner en </a:t>
            </a:r>
            <a:r>
              <a:rPr lang="en-US" sz="3200" dirty="0" err="1"/>
              <a:t>strategisch</a:t>
            </a:r>
            <a:r>
              <a:rPr lang="en-US" sz="3200" dirty="0"/>
              <a:t> AM. </a:t>
            </a:r>
          </a:p>
          <a:p>
            <a:pPr marL="342900" indent="-342900">
              <a:spcBef>
                <a:spcPct val="20000"/>
              </a:spcBef>
              <a:buFont typeface="Arial" charset="0"/>
              <a:buNone/>
            </a:pPr>
            <a:endParaRPr lang="en-US" sz="3200" dirty="0"/>
          </a:p>
        </p:txBody>
      </p:sp>
      <p:pic>
        <p:nvPicPr>
          <p:cNvPr id="26627" name="Afbeelding 5"/>
          <p:cNvPicPr>
            <a:picLocks noChangeAspect="1" noChangeArrowheads="1"/>
          </p:cNvPicPr>
          <p:nvPr/>
        </p:nvPicPr>
        <p:blipFill>
          <a:blip r:embed="rId3" cstate="print"/>
          <a:srcRect/>
          <a:stretch>
            <a:fillRect/>
          </a:stretch>
        </p:blipFill>
        <p:spPr bwMode="auto">
          <a:xfrm>
            <a:off x="1547813" y="2420938"/>
            <a:ext cx="5903912" cy="4008437"/>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NdLUCx9ykW3eO7vpYazy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L5OxPd1LUaHLUzE4RVnM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La6CsmLyUacYatJZ5KhZ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jkRCF0wwUaaj5FPK0Gtv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oZ8uH3U09Ea13wKsIy9L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u8EvJ14Qk6o6zOsPY7Nw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As9siJ.2s0KQaPLoWr96P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4h3dNV4OQEO3hdX.41bDD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hxtooWtXU2my29Fj.Byp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bMDWg8.Jek6Wz.UGmPhrF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5ptpUg35TEWxAIjJmJ5HA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x5vd43skmzyemx9qguU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k0CiBTQJUeqFqhW3melQ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_EpVt.NeW0GeIgCnd9rB7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KU85QTxV_0G2LbqSrxbyh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66m.LQfJskqqhJo.x285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A2.io1pOESsrMjwyltwI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ao1HcMc9Gku8JpGAQ9ANQ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iJjCq5JyEWYH4EU13Q9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4EbCsiqNEmRglhVMd0Cz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yXR2ygwt0..SPtJBruR9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WmGulYc7Ey7gHupVNoj9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ORJim6lDk6hplELNMwQp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SDnYuMG8kmpAAn0w5VeB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BqbLzv.b0WL1g3oIztAvA"/>
</p:tagLst>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1640</Words>
  <Application>Microsoft Office PowerPoint</Application>
  <PresentationFormat>Diavoorstelling (4:3)</PresentationFormat>
  <Paragraphs>275</Paragraphs>
  <Slides>28</Slides>
  <Notes>21</Notes>
  <HiddenSlides>0</HiddenSlides>
  <MMClips>0</MMClips>
  <ScaleCrop>false</ScaleCrop>
  <HeadingPairs>
    <vt:vector size="4" baseType="variant">
      <vt:variant>
        <vt:lpstr>Thema</vt:lpstr>
      </vt:variant>
      <vt:variant>
        <vt:i4>1</vt:i4>
      </vt:variant>
      <vt:variant>
        <vt:lpstr>Diatitels</vt:lpstr>
      </vt:variant>
      <vt:variant>
        <vt:i4>28</vt:i4>
      </vt:variant>
    </vt:vector>
  </HeadingPairs>
  <TitlesOfParts>
    <vt:vector size="29" baseType="lpstr">
      <vt:lpstr>Office-thema</vt:lpstr>
      <vt:lpstr>Dia 1</vt:lpstr>
      <vt:lpstr>Dia 2</vt:lpstr>
      <vt:lpstr>Inleiding</vt:lpstr>
      <vt:lpstr>Stellingen</vt:lpstr>
      <vt:lpstr>PAS 55</vt:lpstr>
      <vt:lpstr>Actualiteit (in contol?)</vt:lpstr>
      <vt:lpstr>Hoofdvraag 1: wie is in control? </vt:lpstr>
      <vt:lpstr>Dia 8</vt:lpstr>
      <vt:lpstr>Dia 9</vt:lpstr>
      <vt:lpstr>Dia 10</vt:lpstr>
      <vt:lpstr>Dia 11</vt:lpstr>
      <vt:lpstr>Dia 12</vt:lpstr>
      <vt:lpstr>Dia 13</vt:lpstr>
      <vt:lpstr>Dia 14</vt:lpstr>
      <vt:lpstr>Best practice: integraliteit</vt:lpstr>
      <vt:lpstr>Best practise functioneel ontwerp (DIVV)</vt:lpstr>
      <vt:lpstr>Best practise objectsoortencatalogus (DIVV)</vt:lpstr>
      <vt:lpstr>Best practise fasering (RET)</vt:lpstr>
      <vt:lpstr>Best practice procesontwerp (HTM) </vt:lpstr>
      <vt:lpstr>Best practise stakeholder analyse (RGL)</vt:lpstr>
      <vt:lpstr>Best practise implementatie beheerplan (RGL)</vt:lpstr>
      <vt:lpstr>Best practise aanbesteding B&amp;O (HTM)</vt:lpstr>
      <vt:lpstr>Best practice kennisuitwisseling / marktconformiteit</vt:lpstr>
      <vt:lpstr>Best practice kennisuitwisseling (HTM)</vt:lpstr>
      <vt:lpstr>Ontwikkeldoelen</vt:lpstr>
      <vt:lpstr>Ontwikkeldoel prestatie/risico/kosten</vt:lpstr>
      <vt:lpstr>Assetmanagement=risicomanagement</vt:lpstr>
      <vt:lpstr>Ontwikkeldoel (zie PAS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rene beusmans</dc:creator>
  <cp:lastModifiedBy>beusmr</cp:lastModifiedBy>
  <cp:revision>96</cp:revision>
  <dcterms:created xsi:type="dcterms:W3CDTF">2012-02-23T14:57:55Z</dcterms:created>
  <dcterms:modified xsi:type="dcterms:W3CDTF">2012-03-16T10:20:37Z</dcterms:modified>
</cp:coreProperties>
</file>