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1" r:id="rId5"/>
    <p:sldId id="265" r:id="rId6"/>
    <p:sldId id="258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86A7D0"/>
    <a:srgbClr val="86D1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3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763688" y="2130425"/>
            <a:ext cx="6694512" cy="1470025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2483768" y="3886200"/>
            <a:ext cx="5288632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Subtitel</a:t>
            </a:r>
          </a:p>
          <a:p>
            <a:endParaRPr lang="nl-NL" dirty="0" smtClean="0"/>
          </a:p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9A6C255D-EDBC-4BE1-ABD7-A605480267E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Parallellogram 7"/>
          <p:cNvSpPr/>
          <p:nvPr/>
        </p:nvSpPr>
        <p:spPr bwMode="auto">
          <a:xfrm>
            <a:off x="1714480" y="-24"/>
            <a:ext cx="9144064" cy="1285884"/>
          </a:xfrm>
          <a:prstGeom prst="parallelogram">
            <a:avLst/>
          </a:prstGeom>
          <a:gradFill flip="none" rotWithShape="1">
            <a:gsLst>
              <a:gs pos="0">
                <a:srgbClr val="002083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800" tIns="64800" rIns="64800" bIns="64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rgbClr val="FF0017"/>
              </a:solidFill>
              <a:effectLst/>
              <a:latin typeface="Tahoma" charset="0"/>
              <a:cs typeface="Arial" charset="0"/>
            </a:endParaRPr>
          </a:p>
        </p:txBody>
      </p:sp>
      <p:pic>
        <p:nvPicPr>
          <p:cNvPr id="9" name="Tijdelijke aanduiding voor inhoud 13" descr="Logo SgH PMS-2006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681882"/>
            <a:ext cx="1512000" cy="38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Parallellogram 9"/>
          <p:cNvSpPr/>
          <p:nvPr/>
        </p:nvSpPr>
        <p:spPr bwMode="auto">
          <a:xfrm>
            <a:off x="-1428792" y="1285860"/>
            <a:ext cx="3143272" cy="6215106"/>
          </a:xfrm>
          <a:prstGeom prst="parallelogram">
            <a:avLst>
              <a:gd name="adj" fmla="val 45031"/>
            </a:avLst>
          </a:prstGeom>
          <a:gradFill flip="none" rotWithShape="1">
            <a:gsLst>
              <a:gs pos="0">
                <a:srgbClr val="002083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800" tIns="64800" rIns="64800" bIns="64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rgbClr val="FF0017"/>
              </a:solidFill>
              <a:effectLst/>
              <a:latin typeface="Tahoma" charset="0"/>
              <a:cs typeface="Arial" charset="0"/>
            </a:endParaRPr>
          </a:p>
        </p:txBody>
      </p:sp>
      <p:sp>
        <p:nvSpPr>
          <p:cNvPr id="11" name="Rechthoek 10"/>
          <p:cNvSpPr/>
          <p:nvPr/>
        </p:nvSpPr>
        <p:spPr bwMode="auto">
          <a:xfrm>
            <a:off x="8858280" y="1285860"/>
            <a:ext cx="285720" cy="557214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800" tIns="64800" rIns="64800" bIns="64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800" b="1" i="0" u="none" strike="noStrike" cap="none" normalizeH="0" baseline="0" smtClean="0">
              <a:ln>
                <a:noFill/>
              </a:ln>
              <a:solidFill>
                <a:srgbClr val="FF0017"/>
              </a:solidFill>
              <a:effectLst/>
              <a:latin typeface="Tahoma" charset="0"/>
              <a:cs typeface="Arial" charset="0"/>
            </a:endParaRPr>
          </a:p>
        </p:txBody>
      </p:sp>
      <p:grpSp>
        <p:nvGrpSpPr>
          <p:cNvPr id="17" name="Groep 16"/>
          <p:cNvGrpSpPr/>
          <p:nvPr userDrawn="1"/>
        </p:nvGrpSpPr>
        <p:grpSpPr>
          <a:xfrm>
            <a:off x="-1836712" y="-531440"/>
            <a:ext cx="12817424" cy="8568952"/>
            <a:chOff x="-1836712" y="-531440"/>
            <a:chExt cx="12817424" cy="8568952"/>
          </a:xfrm>
        </p:grpSpPr>
        <p:sp>
          <p:nvSpPr>
            <p:cNvPr id="13" name="Rechthoek 12"/>
            <p:cNvSpPr/>
            <p:nvPr userDrawn="1"/>
          </p:nvSpPr>
          <p:spPr>
            <a:xfrm>
              <a:off x="9144000" y="-387424"/>
              <a:ext cx="1836712" cy="1728192"/>
            </a:xfrm>
            <a:prstGeom prst="rect">
              <a:avLst/>
            </a:prstGeom>
            <a:gradFill flip="none" rotWithShape="1">
              <a:gsLst>
                <a:gs pos="0">
                  <a:srgbClr val="86A7D0"/>
                </a:gs>
                <a:gs pos="100000">
                  <a:srgbClr val="86A7D0"/>
                </a:gs>
                <a:gs pos="100000">
                  <a:srgbClr val="86A7D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6" name="Groep 15"/>
            <p:cNvGrpSpPr/>
            <p:nvPr userDrawn="1"/>
          </p:nvGrpSpPr>
          <p:grpSpPr>
            <a:xfrm>
              <a:off x="-1836712" y="-531440"/>
              <a:ext cx="2304256" cy="8568952"/>
              <a:chOff x="-1836712" y="-531440"/>
              <a:chExt cx="2304256" cy="8568952"/>
            </a:xfrm>
          </p:grpSpPr>
          <p:sp>
            <p:nvSpPr>
              <p:cNvPr id="14" name="Rechthoek 13"/>
              <p:cNvSpPr/>
              <p:nvPr userDrawn="1"/>
            </p:nvSpPr>
            <p:spPr>
              <a:xfrm>
                <a:off x="-1836712" y="-531440"/>
                <a:ext cx="1836712" cy="7488832"/>
              </a:xfrm>
              <a:prstGeom prst="rect">
                <a:avLst/>
              </a:prstGeom>
              <a:gradFill flip="none" rotWithShape="1">
                <a:gsLst>
                  <a:gs pos="0">
                    <a:srgbClr val="86A7D0"/>
                  </a:gs>
                  <a:gs pos="100000">
                    <a:srgbClr val="86A7D0"/>
                  </a:gs>
                  <a:gs pos="100000">
                    <a:srgbClr val="86A7D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Rechthoek 14"/>
              <p:cNvSpPr/>
              <p:nvPr userDrawn="1"/>
            </p:nvSpPr>
            <p:spPr>
              <a:xfrm>
                <a:off x="-1836712" y="6885384"/>
                <a:ext cx="2304256" cy="1152128"/>
              </a:xfrm>
              <a:prstGeom prst="rect">
                <a:avLst/>
              </a:prstGeom>
              <a:gradFill flip="none" rotWithShape="1">
                <a:gsLst>
                  <a:gs pos="0">
                    <a:srgbClr val="86A7D0"/>
                  </a:gs>
                  <a:gs pos="100000">
                    <a:srgbClr val="86A7D0"/>
                  </a:gs>
                  <a:gs pos="100000">
                    <a:srgbClr val="86A7D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55D-EDBC-4BE1-ABD7-A605480267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19672" y="1600200"/>
            <a:ext cx="3456384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56384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55D-EDBC-4BE1-ABD7-A605480267E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55D-EDBC-4BE1-ABD7-A605480267E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68760"/>
            <a:ext cx="8855968" cy="4857403"/>
          </a:xfrm>
        </p:spPr>
        <p:txBody>
          <a:bodyPr/>
          <a:lstStyle>
            <a:lvl1pPr algn="l"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ndertitel 2"/>
          <p:cNvSpPr>
            <a:spLocks noGrp="1"/>
          </p:cNvSpPr>
          <p:nvPr>
            <p:ph type="subTitle" idx="13" hasCustomPrompt="1"/>
          </p:nvPr>
        </p:nvSpPr>
        <p:spPr>
          <a:xfrm>
            <a:off x="1691680" y="1556792"/>
            <a:ext cx="3888432" cy="864096"/>
          </a:xfrm>
        </p:spPr>
        <p:txBody>
          <a:bodyPr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Tekst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796136" y="1340769"/>
            <a:ext cx="2966120" cy="2952328"/>
          </a:xfrm>
        </p:spPr>
        <p:txBody>
          <a:bodyPr/>
          <a:lstStyle>
            <a:lvl1pPr marL="0" indent="0">
              <a:buNone/>
              <a:defRPr sz="1800">
                <a:solidFill>
                  <a:srgbClr val="00339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9A6C255D-EDBC-4BE1-ABD7-A605480267EE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763688" y="4292600"/>
            <a:ext cx="3816424" cy="648568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nl-NL" dirty="0" smtClean="0"/>
              <a:t>Titel</a:t>
            </a:r>
          </a:p>
          <a:p>
            <a:pPr lvl="0"/>
            <a:endParaRPr lang="nl-NL" dirty="0" smtClean="0"/>
          </a:p>
        </p:txBody>
      </p:sp>
      <p:sp>
        <p:nvSpPr>
          <p:cNvPr id="8" name="Tijdelijke aanduiding voor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1763688" y="4941168"/>
            <a:ext cx="3816424" cy="648568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nl-NL" dirty="0" smtClean="0"/>
              <a:t>Naam</a:t>
            </a:r>
          </a:p>
          <a:p>
            <a:pPr lvl="0"/>
            <a:endParaRPr lang="nl-NL" dirty="0" smtClean="0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6" hasCustomPrompt="1"/>
          </p:nvPr>
        </p:nvSpPr>
        <p:spPr>
          <a:xfrm>
            <a:off x="1763688" y="5588744"/>
            <a:ext cx="3816424" cy="648568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nl-NL" dirty="0" smtClean="0"/>
              <a:t>Plaats, datum</a:t>
            </a:r>
          </a:p>
          <a:p>
            <a:pPr lvl="0"/>
            <a:endParaRPr lang="nl-NL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9672" y="1600200"/>
            <a:ext cx="70671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115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nl-NL" dirty="0" smtClean="0"/>
              <a:t>datum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9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9A6C255D-EDBC-4BE1-ABD7-A605480267EE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7" name="Groep 6"/>
          <p:cNvGrpSpPr/>
          <p:nvPr/>
        </p:nvGrpSpPr>
        <p:grpSpPr>
          <a:xfrm>
            <a:off x="-1428792" y="-24"/>
            <a:ext cx="12287336" cy="7500990"/>
            <a:chOff x="-1428792" y="-24"/>
            <a:chExt cx="12287336" cy="7500990"/>
          </a:xfrm>
        </p:grpSpPr>
        <p:sp>
          <p:nvSpPr>
            <p:cNvPr id="8" name="Parallellogram 7"/>
            <p:cNvSpPr/>
            <p:nvPr/>
          </p:nvSpPr>
          <p:spPr bwMode="auto">
            <a:xfrm>
              <a:off x="1714480" y="-24"/>
              <a:ext cx="9144064" cy="1285884"/>
            </a:xfrm>
            <a:prstGeom prst="parallelogram">
              <a:avLst/>
            </a:prstGeom>
            <a:gradFill flip="none" rotWithShape="1">
              <a:gsLst>
                <a:gs pos="0">
                  <a:srgbClr val="002083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4800" tIns="64800" rIns="64800" bIns="64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rgbClr val="FF0017"/>
                </a:solidFill>
                <a:effectLst/>
                <a:latin typeface="Tahoma" charset="0"/>
                <a:cs typeface="Arial" charset="0"/>
              </a:endParaRPr>
            </a:p>
          </p:txBody>
        </p:sp>
        <p:pic>
          <p:nvPicPr>
            <p:cNvPr id="9" name="Tijdelijke aanduiding voor inhoud 13" descr="Logo SgH PMS-2006.eps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214282" y="681882"/>
              <a:ext cx="1512000" cy="389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Parallellogram 9"/>
            <p:cNvSpPr/>
            <p:nvPr/>
          </p:nvSpPr>
          <p:spPr bwMode="auto">
            <a:xfrm>
              <a:off x="-1428792" y="1285860"/>
              <a:ext cx="3143272" cy="6215106"/>
            </a:xfrm>
            <a:prstGeom prst="parallelogram">
              <a:avLst>
                <a:gd name="adj" fmla="val 45031"/>
              </a:avLst>
            </a:prstGeom>
            <a:gradFill flip="none" rotWithShape="1">
              <a:gsLst>
                <a:gs pos="0">
                  <a:srgbClr val="002083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81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4800" tIns="64800" rIns="64800" bIns="64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rgbClr val="FF0017"/>
                </a:solidFill>
                <a:effectLst/>
                <a:latin typeface="Tahoma" charset="0"/>
                <a:cs typeface="Arial" charset="0"/>
              </a:endParaRPr>
            </a:p>
          </p:txBody>
        </p:sp>
        <p:sp>
          <p:nvSpPr>
            <p:cNvPr id="11" name="Rechthoek 10"/>
            <p:cNvSpPr/>
            <p:nvPr/>
          </p:nvSpPr>
          <p:spPr bwMode="auto">
            <a:xfrm>
              <a:off x="8858280" y="1285860"/>
              <a:ext cx="285720" cy="557214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4800" tIns="64800" rIns="64800" bIns="64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2800" b="1" i="0" u="none" strike="noStrike" cap="none" normalizeH="0" baseline="0" smtClean="0">
                <a:ln>
                  <a:noFill/>
                </a:ln>
                <a:solidFill>
                  <a:srgbClr val="FF0017"/>
                </a:solidFill>
                <a:effectLst/>
                <a:latin typeface="Tahoma" charset="0"/>
                <a:cs typeface="Arial" charset="0"/>
              </a:endParaRPr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13" name="Groep 12"/>
          <p:cNvGrpSpPr/>
          <p:nvPr/>
        </p:nvGrpSpPr>
        <p:grpSpPr>
          <a:xfrm>
            <a:off x="-1836712" y="-531440"/>
            <a:ext cx="12817424" cy="8568952"/>
            <a:chOff x="-1836712" y="-531440"/>
            <a:chExt cx="12817424" cy="8568952"/>
          </a:xfrm>
        </p:grpSpPr>
        <p:sp>
          <p:nvSpPr>
            <p:cNvPr id="14" name="Rechthoek 13"/>
            <p:cNvSpPr/>
            <p:nvPr userDrawn="1"/>
          </p:nvSpPr>
          <p:spPr>
            <a:xfrm>
              <a:off x="9144000" y="-387424"/>
              <a:ext cx="1836712" cy="1728192"/>
            </a:xfrm>
            <a:prstGeom prst="rect">
              <a:avLst/>
            </a:prstGeom>
            <a:gradFill flip="none" rotWithShape="1">
              <a:gsLst>
                <a:gs pos="0">
                  <a:srgbClr val="86A7D0"/>
                </a:gs>
                <a:gs pos="100000">
                  <a:srgbClr val="86A7D0"/>
                </a:gs>
                <a:gs pos="100000">
                  <a:srgbClr val="86A7D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5" name="Groep 15"/>
            <p:cNvGrpSpPr/>
            <p:nvPr userDrawn="1"/>
          </p:nvGrpSpPr>
          <p:grpSpPr>
            <a:xfrm>
              <a:off x="-1836712" y="-531440"/>
              <a:ext cx="2304256" cy="8568952"/>
              <a:chOff x="-1836712" y="-531440"/>
              <a:chExt cx="2304256" cy="8568952"/>
            </a:xfrm>
          </p:grpSpPr>
          <p:sp>
            <p:nvSpPr>
              <p:cNvPr id="16" name="Rechthoek 15"/>
              <p:cNvSpPr/>
              <p:nvPr userDrawn="1"/>
            </p:nvSpPr>
            <p:spPr>
              <a:xfrm>
                <a:off x="-1836712" y="-531440"/>
                <a:ext cx="1836712" cy="7488832"/>
              </a:xfrm>
              <a:prstGeom prst="rect">
                <a:avLst/>
              </a:prstGeom>
              <a:gradFill flip="none" rotWithShape="1">
                <a:gsLst>
                  <a:gs pos="0">
                    <a:srgbClr val="86A7D0"/>
                  </a:gs>
                  <a:gs pos="100000">
                    <a:srgbClr val="86A7D0"/>
                  </a:gs>
                  <a:gs pos="100000">
                    <a:srgbClr val="86A7D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Rechthoek 16"/>
              <p:cNvSpPr/>
              <p:nvPr userDrawn="1"/>
            </p:nvSpPr>
            <p:spPr>
              <a:xfrm>
                <a:off x="-1836712" y="6885384"/>
                <a:ext cx="2304256" cy="1152128"/>
              </a:xfrm>
              <a:prstGeom prst="rect">
                <a:avLst/>
              </a:prstGeom>
              <a:gradFill flip="none" rotWithShape="1">
                <a:gsLst>
                  <a:gs pos="0">
                    <a:srgbClr val="86A7D0"/>
                  </a:gs>
                  <a:gs pos="100000">
                    <a:srgbClr val="86A7D0"/>
                  </a:gs>
                  <a:gs pos="100000">
                    <a:srgbClr val="86A7D0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rgbClr val="FF0000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3399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3399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3399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Beheervisie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Toelichting op beheervisie SR – SGH tijdens bijeenkomst </a:t>
            </a:r>
            <a:r>
              <a:rPr lang="nl-NL" dirty="0" smtClean="0"/>
              <a:t>themawerkgroep </a:t>
            </a:r>
            <a:r>
              <a:rPr lang="nl-NL" dirty="0" smtClean="0"/>
              <a:t>veiligheid </a:t>
            </a:r>
          </a:p>
          <a:p>
            <a:r>
              <a:rPr lang="nl-NL" dirty="0" smtClean="0"/>
              <a:t>EC-Rail bijeenkomst 1 november 2013 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VA-organisatie 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024312" y="1341448"/>
            <a:ext cx="3600000" cy="525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/>
              <a:t>Afdeling</a:t>
            </a:r>
          </a:p>
          <a:p>
            <a:pPr algn="ctr"/>
            <a:r>
              <a:rPr lang="nl-NL" sz="2000" b="1" dirty="0" smtClean="0"/>
              <a:t>Openbaar </a:t>
            </a:r>
            <a:r>
              <a:rPr lang="nl-NL" sz="2000" b="1" dirty="0" smtClean="0"/>
              <a:t>Vervoer</a:t>
            </a:r>
          </a:p>
          <a:p>
            <a:pPr algn="ctr"/>
            <a:r>
              <a:rPr lang="nl-NL" sz="2000" b="1" dirty="0" smtClean="0"/>
              <a:t>Vervoer Autoriteit</a:t>
            </a:r>
            <a:endParaRPr lang="nl-NL" sz="2000" b="1" dirty="0" smtClean="0"/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  <a:p>
            <a:pPr algn="ctr"/>
            <a:endParaRPr lang="nl-NL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b="1" dirty="0" smtClean="0"/>
              <a:t>Afdelingshoofd</a:t>
            </a:r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b="1" dirty="0" smtClean="0"/>
              <a:t>Strategie en Beleid</a:t>
            </a:r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b="1" dirty="0" smtClean="0"/>
              <a:t>Ter beschikking stellen railinfra</a:t>
            </a:r>
          </a:p>
          <a:p>
            <a:pPr lvl="1"/>
            <a:endParaRPr lang="nl-NL" sz="1600" dirty="0" smtClean="0"/>
          </a:p>
          <a:p>
            <a:pPr lvl="1"/>
            <a:endParaRPr lang="nl-NL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b="1" dirty="0" smtClean="0"/>
              <a:t>Exploitatie OV</a:t>
            </a:r>
          </a:p>
          <a:p>
            <a:pPr algn="ctr"/>
            <a:endParaRPr lang="nl-NL" sz="1600" dirty="0"/>
          </a:p>
          <a:p>
            <a:pPr algn="ctr"/>
            <a:endParaRPr lang="nl-NL" sz="1600" dirty="0" smtClean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3068960"/>
            <a:ext cx="7067128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Ter beschikking stellen assets:</a:t>
            </a:r>
          </a:p>
          <a:p>
            <a:endParaRPr lang="nl-NL" dirty="0"/>
          </a:p>
          <a:p>
            <a:r>
              <a:rPr lang="nl-NL" dirty="0" smtClean="0"/>
              <a:t>Een </a:t>
            </a:r>
            <a:r>
              <a:rPr lang="nl-NL" dirty="0"/>
              <a:t>contractmanager / </a:t>
            </a:r>
            <a:r>
              <a:rPr lang="nl-NL" dirty="0" smtClean="0"/>
              <a:t>strategisch</a:t>
            </a:r>
          </a:p>
          <a:p>
            <a:pPr marL="0" indent="0">
              <a:buNone/>
            </a:pPr>
            <a:r>
              <a:rPr lang="nl-NL" dirty="0" smtClean="0"/>
              <a:t>     beleidsadviseur</a:t>
            </a:r>
            <a:r>
              <a:rPr lang="nl-NL" dirty="0"/>
              <a:t>.  </a:t>
            </a:r>
          </a:p>
          <a:p>
            <a:r>
              <a:rPr lang="nl-NL" dirty="0" smtClean="0"/>
              <a:t>Een LCC manager  </a:t>
            </a:r>
            <a:r>
              <a:rPr lang="nl-NL" dirty="0"/>
              <a:t> </a:t>
            </a:r>
          </a:p>
          <a:p>
            <a:r>
              <a:rPr lang="nl-NL" dirty="0"/>
              <a:t>Twee technische infra specialisten  </a:t>
            </a:r>
          </a:p>
          <a:p>
            <a:r>
              <a:rPr lang="nl-NL" dirty="0"/>
              <a:t>Een voertuigspecialist </a:t>
            </a:r>
          </a:p>
          <a:p>
            <a:r>
              <a:rPr lang="nl-NL" dirty="0"/>
              <a:t>Een veiligheidsmanager </a:t>
            </a:r>
          </a:p>
          <a:p>
            <a:r>
              <a:rPr lang="nl-NL" dirty="0"/>
              <a:t>Een </a:t>
            </a:r>
            <a:r>
              <a:rPr lang="nl-NL" dirty="0" smtClean="0"/>
              <a:t>documentalist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31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Slot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Discussie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49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 Beheervisie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 Lokaal Spoor </a:t>
            </a:r>
          </a:p>
          <a:p>
            <a:r>
              <a:rPr lang="nl-NL" dirty="0" smtClean="0"/>
              <a:t>Vorming Vervoer Autoriteit (VA)</a:t>
            </a:r>
          </a:p>
          <a:p>
            <a:r>
              <a:rPr lang="nl-NL" dirty="0" smtClean="0"/>
              <a:t>Lessen uit verleden</a:t>
            </a:r>
          </a:p>
          <a:p>
            <a:r>
              <a:rPr lang="nl-NL" dirty="0" smtClean="0"/>
              <a:t>Nieuwe Rail Concessie 2016  e.v.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Daarom samenwerking  SR – SGH </a:t>
            </a:r>
          </a:p>
          <a:p>
            <a:r>
              <a:rPr lang="nl-NL" dirty="0" smtClean="0">
                <a:solidFill>
                  <a:srgbClr val="00B050"/>
                </a:solidFill>
              </a:rPr>
              <a:t>Beheervisie WLS </a:t>
            </a:r>
          </a:p>
          <a:p>
            <a:r>
              <a:rPr lang="nl-NL" dirty="0">
                <a:solidFill>
                  <a:srgbClr val="00B050"/>
                </a:solidFill>
              </a:rPr>
              <a:t>Veiligheidsplan </a:t>
            </a:r>
            <a:r>
              <a:rPr lang="nl-NL" dirty="0" smtClean="0">
                <a:solidFill>
                  <a:srgbClr val="00B050"/>
                </a:solidFill>
              </a:rPr>
              <a:t>Lokaalspoor</a:t>
            </a:r>
            <a:r>
              <a:rPr lang="nl-NL" dirty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rgbClr val="00B050"/>
                </a:solidFill>
              </a:rPr>
              <a:t>Regio’s </a:t>
            </a:r>
            <a:r>
              <a:rPr lang="nl-NL" dirty="0">
                <a:solidFill>
                  <a:srgbClr val="00B050"/>
                </a:solidFill>
              </a:rPr>
              <a:t>Haaglanden en </a:t>
            </a:r>
            <a:r>
              <a:rPr lang="nl-NL" dirty="0" smtClean="0">
                <a:solidFill>
                  <a:srgbClr val="00B050"/>
                </a:solidFill>
              </a:rPr>
              <a:t>Rotterdam</a:t>
            </a:r>
            <a:endParaRPr lang="nl-NL" dirty="0">
              <a:solidFill>
                <a:srgbClr val="00B050"/>
              </a:solidFill>
            </a:endParaRPr>
          </a:p>
          <a:p>
            <a:r>
              <a:rPr lang="nl-NL" dirty="0"/>
              <a:t>Nieuwe Rail Concessie 2016  e.v. </a:t>
            </a:r>
          </a:p>
          <a:p>
            <a:r>
              <a:rPr lang="nl-NL" dirty="0" smtClean="0"/>
              <a:t>Vorming </a:t>
            </a:r>
            <a:r>
              <a:rPr lang="nl-NL" dirty="0"/>
              <a:t>Vervoer Autoriteit (VA</a:t>
            </a:r>
            <a:r>
              <a:rPr lang="nl-NL" dirty="0" smtClean="0"/>
              <a:t>)</a:t>
            </a:r>
          </a:p>
          <a:p>
            <a:r>
              <a:rPr lang="nl-NL" dirty="0" smtClean="0"/>
              <a:t>Overig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66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Opdrachtgever Assets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706" y="2148442"/>
            <a:ext cx="4572638" cy="3429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55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Verdeling taken en verantwoordelijkheden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1889"/>
              </p:ext>
            </p:extLst>
          </p:nvPr>
        </p:nvGraphicFramePr>
        <p:xfrm>
          <a:off x="1835696" y="1593084"/>
          <a:ext cx="6840760" cy="3780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089"/>
                <a:gridCol w="2424565"/>
                <a:gridCol w="1389690"/>
                <a:gridCol w="1389690"/>
                <a:gridCol w="1279726"/>
              </a:tblGrid>
              <a:tr h="7136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Onderwerp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Regio / Asset </a:t>
                      </a:r>
                      <a:r>
                        <a:rPr lang="nl-NL" sz="1600" dirty="0" err="1">
                          <a:effectLst/>
                        </a:rPr>
                        <a:t>Owner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Regio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Asset Manager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Operationeel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Beheerder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475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Beheervisie / Strategisch plan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O/V*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33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Meer jaren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Investering en/ B&amp;O plan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33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Jaarplan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Vervangingsplan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66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Rapportages M / Q / J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66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Klachten en Ad Hoc zaken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66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Aanwijzing beheerder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33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Aanwijzen </a:t>
                      </a:r>
                      <a:r>
                        <a:rPr lang="nl-NL" sz="1600" dirty="0" err="1">
                          <a:effectLst/>
                        </a:rPr>
                        <a:t>verkeersleidings</a:t>
                      </a:r>
                      <a:r>
                        <a:rPr lang="nl-NL" sz="1600" dirty="0">
                          <a:effectLst/>
                        </a:rPr>
                        <a:t> organisatie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360040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O = </a:t>
            </a:r>
            <a:r>
              <a:rPr lang="nl-NL" dirty="0"/>
              <a:t>Opsteller</a:t>
            </a:r>
          </a:p>
          <a:p>
            <a:r>
              <a:rPr lang="nl-NL" dirty="0" smtClean="0"/>
              <a:t>V = </a:t>
            </a:r>
            <a:r>
              <a:rPr lang="nl-NL" dirty="0"/>
              <a:t>Verantwoordelijke</a:t>
            </a:r>
          </a:p>
          <a:p>
            <a:r>
              <a:rPr lang="nl-NL" dirty="0"/>
              <a:t>U = Uitvoering</a:t>
            </a:r>
          </a:p>
          <a:p>
            <a:r>
              <a:rPr lang="nl-NL" dirty="0"/>
              <a:t>I </a:t>
            </a:r>
            <a:r>
              <a:rPr lang="nl-NL" dirty="0" smtClean="0"/>
              <a:t>  = </a:t>
            </a:r>
            <a:r>
              <a:rPr lang="nl-NL" dirty="0"/>
              <a:t>Informatie</a:t>
            </a:r>
          </a:p>
          <a:p>
            <a:r>
              <a:rPr lang="nl-NL" dirty="0" smtClean="0"/>
              <a:t>*  = </a:t>
            </a:r>
            <a:r>
              <a:rPr lang="nl-NL" dirty="0"/>
              <a:t>Ingevolge WLS</a:t>
            </a:r>
          </a:p>
        </p:txBody>
      </p:sp>
    </p:spTree>
    <p:extLst>
      <p:ext uri="{BB962C8B-B14F-4D97-AF65-F5344CB8AC3E}">
        <p14:creationId xmlns:p14="http://schemas.microsoft.com/office/powerpoint/2010/main" val="8853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Verdeling taken en verantwoordelijkheden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76161"/>
              </p:ext>
            </p:extLst>
          </p:nvPr>
        </p:nvGraphicFramePr>
        <p:xfrm>
          <a:off x="467543" y="1242449"/>
          <a:ext cx="8496946" cy="5336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079"/>
                <a:gridCol w="4060924"/>
                <a:gridCol w="1460412"/>
                <a:gridCol w="1081522"/>
                <a:gridCol w="1441009"/>
              </a:tblGrid>
              <a:tr h="4581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Onderwerp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Regio / Asset Owner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Regio </a:t>
                      </a:r>
                      <a:r>
                        <a:rPr lang="nl-NL" sz="1600" dirty="0" smtClean="0">
                          <a:effectLst/>
                        </a:rPr>
                        <a:t>Asset </a:t>
                      </a:r>
                      <a:r>
                        <a:rPr lang="nl-NL" sz="1600" dirty="0">
                          <a:effectLst/>
                        </a:rPr>
                        <a:t>Manager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Operationeel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Beheerder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8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Melding incidenten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3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Afstemming andere (weg) beheerders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10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Veiligheids certificaat / vergunning start exploitatie aan vervoerder en beheerder 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 / 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11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Onderzoek incidenten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3676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12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Normen / Specificatie / Voorschriften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O/U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13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In gebruikname nieuwe of aanmerkelijk gewijzigde Infrastructuur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14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In gebruikname nieuwe of aanmerkelijk gewijzigde voertuigen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15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In bedrijf name na dagelijks onderhoud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16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Veiligheid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O/U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O/U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17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Onderhoud Safety Cases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18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Uitgifte vergunningen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V*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25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Schouw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26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Inspectie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U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  <a:tr h="221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27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Audits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</a:t>
                      </a:r>
                      <a:endParaRPr lang="nl-N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 </a:t>
                      </a:r>
                      <a:endParaRPr lang="nl-N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7681" marR="376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Kritische Prestatie </a:t>
            </a:r>
            <a:r>
              <a:rPr lang="nl-NL" dirty="0" smtClean="0"/>
              <a:t>Indicatoren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dirty="0" smtClean="0"/>
              <a:t>In </a:t>
            </a:r>
            <a:r>
              <a:rPr lang="nl-NL" dirty="0"/>
              <a:t>goede staat verkeert, betrouwbaar en beschikbaar is</a:t>
            </a:r>
          </a:p>
          <a:p>
            <a:pPr lvl="0"/>
            <a:r>
              <a:rPr lang="nl-NL" dirty="0"/>
              <a:t>Geschikt is voor gebruik</a:t>
            </a:r>
          </a:p>
          <a:p>
            <a:pPr lvl="0"/>
            <a:r>
              <a:rPr lang="nl-NL" dirty="0"/>
              <a:t>Geen gevaar of schade levert voor personen of zaken bij normaal gebruik</a:t>
            </a:r>
          </a:p>
          <a:p>
            <a:pPr lvl="0"/>
            <a:r>
              <a:rPr lang="nl-NL" dirty="0"/>
              <a:t>Veilig en doelmatig is te berijden met de maximum toegelaten snelheid</a:t>
            </a:r>
            <a:r>
              <a:rPr lang="nl-NL" dirty="0" smtClean="0"/>
              <a:t>.</a:t>
            </a:r>
          </a:p>
          <a:p>
            <a:pPr marL="0" lv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Dit vertaalt zich </a:t>
            </a:r>
            <a:r>
              <a:rPr lang="nl-NL" dirty="0" smtClean="0"/>
              <a:t>in de </a:t>
            </a:r>
            <a:r>
              <a:rPr lang="nl-NL" dirty="0" err="1" smtClean="0"/>
              <a:t>KPI’s</a:t>
            </a:r>
            <a:r>
              <a:rPr lang="nl-NL" dirty="0"/>
              <a:t>:</a:t>
            </a:r>
          </a:p>
          <a:p>
            <a:pPr lvl="0"/>
            <a:r>
              <a:rPr lang="nl-NL" dirty="0" smtClean="0"/>
              <a:t>Kwaliteit</a:t>
            </a:r>
            <a:endParaRPr lang="nl-NL" dirty="0"/>
          </a:p>
          <a:p>
            <a:pPr lvl="0"/>
            <a:r>
              <a:rPr lang="nl-NL" dirty="0" smtClean="0"/>
              <a:t>Beschikbaarheid</a:t>
            </a:r>
            <a:endParaRPr lang="nl-NL" dirty="0"/>
          </a:p>
          <a:p>
            <a:pPr lvl="0"/>
            <a:r>
              <a:rPr lang="nl-NL" dirty="0" smtClean="0"/>
              <a:t>Betrouwbaarheid</a:t>
            </a:r>
            <a:endParaRPr lang="nl-NL" dirty="0"/>
          </a:p>
          <a:p>
            <a:pPr lvl="0"/>
            <a:r>
              <a:rPr lang="nl-NL" dirty="0" smtClean="0"/>
              <a:t>Veiligheid</a:t>
            </a:r>
            <a:endParaRPr lang="nl-NL" dirty="0"/>
          </a:p>
          <a:p>
            <a:pPr lvl="0"/>
            <a:r>
              <a:rPr lang="nl-NL" dirty="0" smtClean="0"/>
              <a:t>Kosten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 </a:t>
            </a:r>
            <a:endParaRPr lang="nl-NL" b="1" dirty="0"/>
          </a:p>
          <a:p>
            <a:pPr marL="457200" lvl="1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0945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KPI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53344" y="1268760"/>
            <a:ext cx="7067128" cy="4525963"/>
          </a:xfrm>
        </p:spPr>
        <p:txBody>
          <a:bodyPr>
            <a:normAutofit/>
          </a:bodyPr>
          <a:lstStyle/>
          <a:p>
            <a:r>
              <a:rPr lang="nl-NL" b="1" dirty="0"/>
              <a:t>Scope infrastructuur:</a:t>
            </a:r>
            <a:endParaRPr lang="nl-NL" dirty="0"/>
          </a:p>
          <a:p>
            <a:pPr marL="0" indent="0">
              <a:buNone/>
            </a:pPr>
            <a:r>
              <a:rPr lang="nl-NL" sz="1200" dirty="0" smtClean="0"/>
              <a:t>Alle </a:t>
            </a:r>
            <a:r>
              <a:rPr lang="nl-NL" sz="1200" dirty="0"/>
              <a:t>objecten/elementen die de exploitatie kunnen hinderen en/of verstoren niet zijnde trammaterieel. Voor de A en B storing dient in de kwartaalrapportage een toelichting te worden gegeven op de top 10 storingen (+ de extremen/ excessen), de risico/beheersmaatregelen</a:t>
            </a:r>
            <a:r>
              <a:rPr lang="nl-NL" sz="1200" dirty="0" smtClean="0"/>
              <a:t>.</a:t>
            </a:r>
            <a:r>
              <a:rPr lang="nl-NL" sz="1200" b="1" dirty="0"/>
              <a:t> </a:t>
            </a:r>
            <a:endParaRPr lang="nl-NL" sz="1200" b="1" dirty="0" smtClean="0"/>
          </a:p>
          <a:p>
            <a:pPr lvl="0"/>
            <a:endParaRPr lang="nl-NL" b="1" dirty="0" smtClean="0"/>
          </a:p>
          <a:p>
            <a:pPr lvl="0"/>
            <a:r>
              <a:rPr lang="nl-NL" b="1" dirty="0" smtClean="0"/>
              <a:t>A-B-C storingen</a:t>
            </a:r>
            <a:r>
              <a:rPr lang="nl-NL" b="1" dirty="0"/>
              <a:t>: </a:t>
            </a:r>
            <a:endParaRPr lang="nl-NL" dirty="0"/>
          </a:p>
          <a:p>
            <a:pPr marL="0" indent="0">
              <a:buNone/>
            </a:pPr>
            <a:r>
              <a:rPr lang="nl-NL" sz="1200" dirty="0" smtClean="0"/>
              <a:t>A-storing = Storing </a:t>
            </a:r>
            <a:r>
              <a:rPr lang="nl-NL" sz="1200" dirty="0"/>
              <a:t>van de infrastructuur die de vastgestelde exploitatie verhinderd. Er kan niet normaal worden gereden en/of er moet worden omgereden en/of op enkel spoor worden gereden. Uitgangspunt is een stilstand =&gt; 5 minuten. </a:t>
            </a:r>
            <a:endParaRPr lang="nl-NL" sz="1200" dirty="0" smtClean="0"/>
          </a:p>
          <a:p>
            <a:pPr marL="0" indent="0">
              <a:buNone/>
            </a:pPr>
            <a:r>
              <a:rPr lang="nl-NL" sz="1200" dirty="0" smtClean="0"/>
              <a:t>Een </a:t>
            </a:r>
            <a:r>
              <a:rPr lang="nl-NL" sz="1200" dirty="0"/>
              <a:t>A-storing vereist een onmiddellijke actie en heeft een maximale norm afhandeling tijd van 1 ½ uur vanaf melding/registratie storing.</a:t>
            </a:r>
          </a:p>
          <a:p>
            <a:endParaRPr lang="nl-NL" b="1" dirty="0" smtClean="0"/>
          </a:p>
          <a:p>
            <a:r>
              <a:rPr lang="nl-NL" b="1" dirty="0" smtClean="0"/>
              <a:t>Kritische Assets</a:t>
            </a:r>
          </a:p>
          <a:p>
            <a:pPr marL="0" indent="0">
              <a:buNone/>
            </a:pPr>
            <a:r>
              <a:rPr lang="nl-NL" sz="1200" dirty="0" smtClean="0"/>
              <a:t>Voorbeeld Wissels.</a:t>
            </a:r>
            <a:endParaRPr lang="nl-NL" sz="1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5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KPI 3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280515"/>
              </p:ext>
            </p:extLst>
          </p:nvPr>
        </p:nvGraphicFramePr>
        <p:xfrm>
          <a:off x="755574" y="1506193"/>
          <a:ext cx="7632850" cy="414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429"/>
                <a:gridCol w="2667933"/>
                <a:gridCol w="2592288"/>
                <a:gridCol w="1152128"/>
                <a:gridCol w="648072"/>
              </a:tblGrid>
              <a:tr h="564063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b="1" u="none" strike="noStrike" dirty="0">
                          <a:effectLst/>
                        </a:rPr>
                        <a:t>KPI 3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1" u="none" strike="noStrike" dirty="0">
                          <a:effectLst/>
                        </a:rPr>
                        <a:t>Systeemveiligheid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1" u="none" strike="noStrike" dirty="0">
                          <a:effectLst/>
                        </a:rPr>
                        <a:t> 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1" u="none" strike="noStrike" dirty="0">
                          <a:effectLst/>
                        </a:rPr>
                        <a:t>Norm per maand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Aantal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2820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564063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 dirty="0">
                          <a:effectLst/>
                        </a:rPr>
                        <a:t>a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Aantal incidenten dat conform het VZS aan </a:t>
                      </a:r>
                      <a:r>
                        <a:rPr lang="nl-NL" sz="1600" u="none" strike="noStrike" dirty="0" err="1">
                          <a:effectLst/>
                        </a:rPr>
                        <a:t>IlenT</a:t>
                      </a:r>
                      <a:r>
                        <a:rPr lang="nl-NL" sz="1600" u="none" strike="noStrike" dirty="0">
                          <a:effectLst/>
                        </a:rPr>
                        <a:t> wordt gemeld, dan wel incidenten met uitstraling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tevens opnemen in jaarverslag veiligheid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</a:t>
                      </a:r>
                      <a:r>
                        <a:rPr lang="nl-N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still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2820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2820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>
                          <a:effectLst/>
                        </a:rPr>
                        <a:t>b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 smtClean="0">
                          <a:effectLst/>
                        </a:rPr>
                        <a:t>Veiligheidsincidenten </a:t>
                      </a:r>
                      <a:r>
                        <a:rPr lang="nl-NL" sz="1600" u="none" strike="noStrike" dirty="0">
                          <a:effectLst/>
                        </a:rPr>
                        <a:t>met letsel  of schade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Stand</a:t>
                      </a:r>
                      <a:r>
                        <a:rPr lang="nl-N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still</a:t>
                      </a:r>
                      <a:endParaRPr lang="nl-NL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2820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564063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 dirty="0">
                          <a:effectLst/>
                        </a:rPr>
                        <a:t>c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 smtClean="0">
                          <a:effectLst/>
                        </a:rPr>
                        <a:t>Actueel houden: </a:t>
                      </a:r>
                      <a:r>
                        <a:rPr lang="nl-NL" sz="1600" u="none" strike="noStrike" dirty="0" err="1" smtClean="0">
                          <a:effectLst/>
                        </a:rPr>
                        <a:t>safety</a:t>
                      </a:r>
                      <a:r>
                        <a:rPr lang="nl-NL" sz="1600" u="none" strike="noStrike" dirty="0" smtClean="0">
                          <a:effectLst/>
                        </a:rPr>
                        <a:t> </a:t>
                      </a:r>
                      <a:r>
                        <a:rPr lang="nl-NL" sz="1600" u="none" strike="noStrike" dirty="0">
                          <a:effectLst/>
                        </a:rPr>
                        <a:t>cases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safety case up to date voor of binnen een maand na wijziging; indien van toepassing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 smtClean="0">
                          <a:effectLst/>
                        </a:rPr>
                        <a:t>indien </a:t>
                      </a:r>
                      <a:r>
                        <a:rPr lang="nl-NL" sz="1600" u="none" strike="noStrike" dirty="0">
                          <a:effectLst/>
                        </a:rPr>
                        <a:t>van toepassing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  <a:tr h="2820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>
                          <a:effectLst/>
                        </a:rPr>
                        <a:t> </a:t>
                      </a:r>
                      <a:endParaRPr lang="nl-N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u="none" strike="noStrike" dirty="0">
                          <a:effectLst/>
                        </a:rPr>
                        <a:t> 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51" marR="5851" marT="585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volgende rollen en taken liggen voor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 smtClean="0"/>
              <a:t>Managen </a:t>
            </a:r>
            <a:r>
              <a:rPr lang="nl-NL" dirty="0"/>
              <a:t>van </a:t>
            </a:r>
            <a:r>
              <a:rPr lang="nl-NL" dirty="0" smtClean="0"/>
              <a:t>contracten </a:t>
            </a:r>
          </a:p>
          <a:p>
            <a:pPr lvl="0"/>
            <a:r>
              <a:rPr lang="nl-NL" dirty="0" smtClean="0"/>
              <a:t>Sturing </a:t>
            </a:r>
            <a:r>
              <a:rPr lang="nl-NL" dirty="0"/>
              <a:t>op </a:t>
            </a:r>
            <a:r>
              <a:rPr lang="nl-NL" dirty="0" err="1"/>
              <a:t>KPI’s</a:t>
            </a:r>
            <a:r>
              <a:rPr lang="nl-NL" dirty="0"/>
              <a:t>. </a:t>
            </a:r>
            <a:endParaRPr lang="nl-NL" dirty="0" smtClean="0"/>
          </a:p>
          <a:p>
            <a:pPr lvl="0"/>
            <a:r>
              <a:rPr lang="nl-NL" dirty="0" smtClean="0"/>
              <a:t>Inhoudelijk </a:t>
            </a:r>
            <a:r>
              <a:rPr lang="nl-NL" dirty="0"/>
              <a:t>beoordelen van prestaties van de infrabeheerder en voertuigbeheerder;</a:t>
            </a:r>
          </a:p>
          <a:p>
            <a:pPr lvl="0"/>
            <a:r>
              <a:rPr lang="nl-NL" dirty="0"/>
              <a:t>Inhoudelijk beoordelen van plannen, besluitvorming en advies over plannen voor onderhoud en vervangingsonderhoud bij alle assets;</a:t>
            </a:r>
          </a:p>
          <a:p>
            <a:pPr lvl="0"/>
            <a:r>
              <a:rPr lang="nl-NL" dirty="0"/>
              <a:t>Opstellen meerjarenbegrotingen, parallel aan die van de infrabeheerder;</a:t>
            </a:r>
          </a:p>
          <a:p>
            <a:pPr lvl="0"/>
            <a:r>
              <a:rPr lang="nl-NL" dirty="0"/>
              <a:t>Beoordelen nut en noodzaak van door de asset beheerder aangedragen investeringen, eventueel opstellen van (globale) tegenbegrotingen;</a:t>
            </a:r>
          </a:p>
          <a:p>
            <a:pPr lvl="0"/>
            <a:r>
              <a:rPr lang="nl-NL" dirty="0"/>
              <a:t>Handhaving van de WLS en de bijbehorende veiligheidsplannen;</a:t>
            </a:r>
          </a:p>
          <a:p>
            <a:pPr lvl="0"/>
            <a:r>
              <a:rPr lang="nl-NL" dirty="0" smtClean="0"/>
              <a:t>Overleg </a:t>
            </a:r>
            <a:r>
              <a:rPr lang="nl-NL" dirty="0"/>
              <a:t>met </a:t>
            </a:r>
            <a:r>
              <a:rPr lang="nl-NL" dirty="0" smtClean="0"/>
              <a:t>gemeenten;</a:t>
            </a:r>
            <a:endParaRPr lang="nl-NL" dirty="0"/>
          </a:p>
          <a:p>
            <a:pPr lvl="0"/>
            <a:r>
              <a:rPr lang="nl-NL" dirty="0"/>
              <a:t>Invulling geven aan </a:t>
            </a:r>
            <a:r>
              <a:rPr lang="nl-NL" dirty="0" smtClean="0"/>
              <a:t>de </a:t>
            </a:r>
            <a:r>
              <a:rPr lang="nl-NL" dirty="0"/>
              <a:t>handhavende rol van de regio’s;</a:t>
            </a:r>
          </a:p>
          <a:p>
            <a:pPr lvl="0"/>
            <a:r>
              <a:rPr lang="nl-NL" dirty="0"/>
              <a:t>Deelname aan projectgroepen en acceptatie van projecten na oplevering.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9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218</TotalTime>
  <Words>563</Words>
  <Application>Microsoft Office PowerPoint</Application>
  <PresentationFormat>Diavoorstelling (4:3)</PresentationFormat>
  <Paragraphs>248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blank</vt:lpstr>
      <vt:lpstr>Beheervisie </vt:lpstr>
      <vt:lpstr>Aanleiding Beheervisie </vt:lpstr>
      <vt:lpstr>Opdrachtgever Assets</vt:lpstr>
      <vt:lpstr>Verdeling taken en verantwoordelijkheden</vt:lpstr>
      <vt:lpstr>Verdeling taken en verantwoordelijkheden</vt:lpstr>
      <vt:lpstr>Kritische Prestatie Indicatoren </vt:lpstr>
      <vt:lpstr>KPI 2</vt:lpstr>
      <vt:lpstr>KPI 3</vt:lpstr>
      <vt:lpstr>De volgende rollen en taken liggen voor:</vt:lpstr>
      <vt:lpstr>Eigen VA-organisatie </vt:lpstr>
      <vt:lpstr>Slot </vt:lpstr>
    </vt:vector>
  </TitlesOfParts>
  <Company>Stadsgewest Haaglanden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Beheervisie</dc:title>
  <dc:creator>Pieter Joosten</dc:creator>
  <cp:lastModifiedBy>Pieter Joosten</cp:lastModifiedBy>
  <cp:revision>16</cp:revision>
  <dcterms:created xsi:type="dcterms:W3CDTF">2013-10-31T14:42:36Z</dcterms:created>
  <dcterms:modified xsi:type="dcterms:W3CDTF">2013-11-01T10:09:30Z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1718178670</vt:i4>
  </property>
  <property fmtid="{D5CDD505-2E9C-101B-9397-08002B2CF9AE}" pid="3" name="_NewReviewCycle">
    <vt:lpwstr/>
  </property>
  <property fmtid="{D5CDD505-2E9C-101B-9397-08002B2CF9AE}" pid="4" name="_EmailSubject">
    <vt:lpwstr>2377 EC-Rail - Themabijeenkomst WLS</vt:lpwstr>
  </property>
  <property fmtid="{D5CDD505-2E9C-101B-9397-08002B2CF9AE}" pid="5" name="_AuthorEmail">
    <vt:lpwstr>P.Joosten@haaglanden.nl</vt:lpwstr>
  </property>
  <property fmtid="{D5CDD505-2E9C-101B-9397-08002B2CF9AE}" pid="6" name="_AuthorEmailDisplayName">
    <vt:lpwstr>Pieter Joosten</vt:lpwstr>
  </property>
</Properties>
</file>